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60" r:id="rId2"/>
  </p:sldMasterIdLst>
  <p:notesMasterIdLst>
    <p:notesMasterId r:id="rId14"/>
  </p:notesMasterIdLst>
  <p:sldIdLst>
    <p:sldId id="310" r:id="rId3"/>
    <p:sldId id="309" r:id="rId4"/>
    <p:sldId id="261" r:id="rId5"/>
    <p:sldId id="269" r:id="rId6"/>
    <p:sldId id="268" r:id="rId7"/>
    <p:sldId id="316" r:id="rId8"/>
    <p:sldId id="276" r:id="rId9"/>
    <p:sldId id="317" r:id="rId10"/>
    <p:sldId id="318" r:id="rId11"/>
    <p:sldId id="319" r:id="rId12"/>
    <p:sldId id="297" r:id="rId13"/>
  </p:sldIdLst>
  <p:sldSz cx="12195175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K0445" initials="Y" lastIdx="1" clrIdx="0">
    <p:extLst>
      <p:ext uri="{19B8F6BF-5375-455C-9EA6-DF929625EA0E}">
        <p15:presenceInfo xmlns:p15="http://schemas.microsoft.com/office/powerpoint/2012/main" userId="9dc607c5-7e50-44b7-bd84-e313a73280d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66FF"/>
    <a:srgbClr val="002060"/>
    <a:srgbClr val="FFFFFF"/>
    <a:srgbClr val="2F5EB0"/>
    <a:srgbClr val="009899"/>
    <a:srgbClr val="2DD3C2"/>
    <a:srgbClr val="FF6300"/>
    <a:srgbClr val="F87A00"/>
    <a:srgbClr val="153943"/>
    <a:srgbClr val="235F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76" autoAdjust="0"/>
    <p:restoredTop sz="79767"/>
  </p:normalViewPr>
  <p:slideViewPr>
    <p:cSldViewPr showGuides="1">
      <p:cViewPr varScale="1">
        <p:scale>
          <a:sx n="100" d="100"/>
          <a:sy n="100" d="100"/>
        </p:scale>
        <p:origin x="1264" y="160"/>
      </p:cViewPr>
      <p:guideLst>
        <p:guide orient="horz" pos="2160"/>
        <p:guide pos="384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gs" Target="tags/tag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463379-9F64-4630-BF61-06A11BE86AD3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6CEBB1-29F6-4DD0-A20A-49F07B6D6B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7203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00673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26689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59909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18289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3706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Hans" altLang="en-US" dirty="0"/>
              <a:t>、</a:t>
            </a:r>
            <a:r>
              <a:rPr lang="en-US" altLang="zh-Hans" dirty="0"/>
              <a:t>VirtualBox</a:t>
            </a:r>
            <a:r>
              <a:rPr lang="zh-CN" altLang="en-US" dirty="0"/>
              <a:t>和</a:t>
            </a:r>
            <a:r>
              <a:rPr lang="en-US" altLang="zh-CN" dirty="0"/>
              <a:t>VMware</a:t>
            </a:r>
            <a:r>
              <a:rPr lang="zh-Hans" altLang="en-US" dirty="0"/>
              <a:t>：</a:t>
            </a:r>
            <a:endParaRPr lang="en-US" altLang="zh-Hans" dirty="0"/>
          </a:p>
          <a:p>
            <a:r>
              <a:rPr lang="en-US" altLang="zh-Hans" dirty="0"/>
              <a:t>VirtualBox</a:t>
            </a:r>
            <a:r>
              <a:rPr lang="zh-CN" altLang="en-US" dirty="0"/>
              <a:t>开源免费，安装包体积小，满足个人虚拟机需求，缺点是功能不够强大，不同虚拟机之间文件传输不方便（使用共享文件夹或搭建</a:t>
            </a:r>
            <a:r>
              <a:rPr lang="en-US" altLang="zh-CN" dirty="0"/>
              <a:t>FTP</a:t>
            </a:r>
            <a:r>
              <a:rPr lang="zh-CN" altLang="en-US" dirty="0"/>
              <a:t>服务器）；</a:t>
            </a:r>
            <a:endParaRPr lang="en-US" altLang="zh-CN" dirty="0"/>
          </a:p>
          <a:p>
            <a:r>
              <a:rPr lang="en-US" altLang="zh-CN" dirty="0"/>
              <a:t>VMware</a:t>
            </a:r>
            <a:r>
              <a:rPr lang="zh-CN" altLang="en-US" dirty="0"/>
              <a:t>是商业软件收费，安装包体积大，但功能非常强大，适合大型企业使用，同时内置的</a:t>
            </a:r>
            <a:r>
              <a:rPr lang="en-US" altLang="zh-CN" dirty="0"/>
              <a:t>VMware</a:t>
            </a:r>
            <a:r>
              <a:rPr lang="zh-Hans" altLang="en-US" dirty="0"/>
              <a:t> </a:t>
            </a:r>
            <a:r>
              <a:rPr lang="en-US" altLang="zh-Hans" dirty="0"/>
              <a:t>tools</a:t>
            </a:r>
            <a:r>
              <a:rPr lang="zh-CN" altLang="en-US" dirty="0"/>
              <a:t>工具可以对虚拟机进行更好的控制。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</a:t>
            </a:r>
            <a:r>
              <a:rPr lang="en-US" altLang="zh-CN" dirty="0"/>
              <a:t>DVD</a:t>
            </a:r>
            <a:r>
              <a:rPr lang="en-US" altLang="zh-Hans" dirty="0"/>
              <a:t>1</a:t>
            </a:r>
            <a:r>
              <a:rPr lang="zh-CN" altLang="en-US" dirty="0"/>
              <a:t>和</a:t>
            </a:r>
            <a:r>
              <a:rPr lang="en-US" altLang="zh-CN" dirty="0"/>
              <a:t>DVD</a:t>
            </a:r>
            <a:r>
              <a:rPr lang="en-US" altLang="zh-Hans" dirty="0"/>
              <a:t>2</a:t>
            </a:r>
            <a:r>
              <a:rPr lang="zh-CN" altLang="en-US" dirty="0"/>
              <a:t>的区别：</a:t>
            </a:r>
            <a:endParaRPr lang="en-US" altLang="zh-CN" dirty="0"/>
          </a:p>
          <a:p>
            <a:r>
              <a:rPr lang="zh-CN" altLang="en-US" dirty="0"/>
              <a:t>由于个人电脑刻录光盘的大小不能超过</a:t>
            </a:r>
            <a:r>
              <a:rPr lang="en-US" altLang="zh-CN" dirty="0"/>
              <a:t>4</a:t>
            </a:r>
            <a:r>
              <a:rPr lang="en-US" altLang="zh-Hans" dirty="0"/>
              <a:t>.7G</a:t>
            </a:r>
            <a:r>
              <a:rPr lang="zh-Hans" altLang="en-US" dirty="0"/>
              <a:t>，</a:t>
            </a:r>
            <a:r>
              <a:rPr lang="zh-CN" altLang="en-US" dirty="0"/>
              <a:t>而</a:t>
            </a:r>
            <a:r>
              <a:rPr lang="en-US" altLang="zh-CN" dirty="0"/>
              <a:t>SUSE</a:t>
            </a:r>
            <a:r>
              <a:rPr lang="zh-Hans" altLang="en-US" dirty="0"/>
              <a:t> </a:t>
            </a:r>
            <a:r>
              <a:rPr lang="en-US" altLang="zh-Hans" dirty="0"/>
              <a:t>Linux</a:t>
            </a:r>
            <a:r>
              <a:rPr lang="zh-CN" altLang="en-US" dirty="0"/>
              <a:t>自带一些软件超过了这个大小限制，所以为了方便刻录，就分成了两个文件。</a:t>
            </a:r>
            <a:endParaRPr lang="en-US" altLang="zh-CN" dirty="0"/>
          </a:p>
          <a:p>
            <a:r>
              <a:rPr lang="en-US" altLang="zh-CN" dirty="0"/>
              <a:t>DVD</a:t>
            </a:r>
            <a:r>
              <a:rPr lang="en-US" altLang="zh-Hans" dirty="0"/>
              <a:t>1</a:t>
            </a:r>
            <a:r>
              <a:rPr lang="zh-CN" altLang="en-US" dirty="0"/>
              <a:t>包含系统和部分必须的软件包；</a:t>
            </a:r>
            <a:r>
              <a:rPr lang="en-US" altLang="zh-CN" dirty="0"/>
              <a:t>DVD</a:t>
            </a:r>
            <a:r>
              <a:rPr lang="en-US" altLang="zh-Hans" dirty="0"/>
              <a:t>2</a:t>
            </a:r>
            <a:r>
              <a:rPr lang="zh-CN" altLang="en-US" dirty="0"/>
              <a:t>就是些额外的软件包，用户可以手动选择安装。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494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96009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Hans" dirty="0"/>
              <a:t>1</a:t>
            </a:r>
            <a:r>
              <a:rPr lang="zh-Hans" altLang="en-US" dirty="0"/>
              <a:t>、</a:t>
            </a:r>
            <a:r>
              <a:rPr lang="zh-CN" altLang="en-US" dirty="0"/>
              <a:t>硬盘类型：</a:t>
            </a:r>
            <a:endParaRPr lang="en-US" altLang="zh-CN" dirty="0"/>
          </a:p>
          <a:p>
            <a:r>
              <a:rPr lang="en-US" altLang="zh-Hans" dirty="0"/>
              <a:t>1</a:t>
            </a:r>
            <a:r>
              <a:rPr lang="zh-Hans" altLang="en-US" dirty="0"/>
              <a:t>）</a:t>
            </a:r>
            <a:r>
              <a:rPr lang="en-US" altLang="zh-Hans" dirty="0" err="1"/>
              <a:t>sd</a:t>
            </a:r>
            <a:r>
              <a:rPr lang="zh-Hans" altLang="en-US" dirty="0"/>
              <a:t>*</a:t>
            </a:r>
            <a:r>
              <a:rPr lang="zh-CN" altLang="en-US" dirty="0"/>
              <a:t>和</a:t>
            </a:r>
            <a:r>
              <a:rPr lang="en-US" altLang="zh-CN" dirty="0" err="1"/>
              <a:t>hd</a:t>
            </a:r>
            <a:r>
              <a:rPr lang="zh-Hans" altLang="en-US" dirty="0"/>
              <a:t>*：</a:t>
            </a:r>
            <a:r>
              <a:rPr lang="en-US" altLang="zh-Hans" dirty="0" err="1"/>
              <a:t>sd</a:t>
            </a:r>
            <a:r>
              <a:rPr lang="zh-CN" altLang="en-US" dirty="0"/>
              <a:t>代表</a:t>
            </a:r>
            <a:r>
              <a:rPr lang="en-US" altLang="zh-CN" dirty="0"/>
              <a:t>SATA</a:t>
            </a:r>
            <a:r>
              <a:rPr lang="zh-CN" altLang="en-US" dirty="0"/>
              <a:t>类型的硬盘；</a:t>
            </a:r>
            <a:r>
              <a:rPr lang="en-US" altLang="zh-CN" dirty="0" err="1"/>
              <a:t>hd</a:t>
            </a:r>
            <a:r>
              <a:rPr lang="zh-CN" altLang="en-US" dirty="0"/>
              <a:t>代表</a:t>
            </a:r>
            <a:r>
              <a:rPr lang="en-US" altLang="zh-CN" dirty="0"/>
              <a:t>IDE</a:t>
            </a:r>
            <a:r>
              <a:rPr lang="zh-CN" altLang="en-US" dirty="0"/>
              <a:t>类型的硬盘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）</a:t>
            </a:r>
            <a:r>
              <a:rPr lang="en-US" altLang="zh-CN" dirty="0" err="1"/>
              <a:t>sd</a:t>
            </a:r>
            <a:r>
              <a:rPr lang="en-US" altLang="zh-Hans" dirty="0"/>
              <a:t>[</a:t>
            </a:r>
            <a:r>
              <a:rPr lang="en-US" altLang="zh-Hans" dirty="0" err="1"/>
              <a:t>a,b,c</a:t>
            </a:r>
            <a:r>
              <a:rPr lang="en-US" altLang="zh-Hans" dirty="0"/>
              <a:t>..]</a:t>
            </a:r>
            <a:r>
              <a:rPr lang="zh-Hans" altLang="en-US" dirty="0"/>
              <a:t>*：</a:t>
            </a:r>
            <a:r>
              <a:rPr lang="zh-CN" altLang="en-US" dirty="0"/>
              <a:t>字母</a:t>
            </a:r>
            <a:r>
              <a:rPr lang="en-US" altLang="zh-CN" dirty="0"/>
              <a:t>[</a:t>
            </a:r>
            <a:r>
              <a:rPr lang="en-US" altLang="zh-CN" dirty="0" err="1"/>
              <a:t>a</a:t>
            </a:r>
            <a:r>
              <a:rPr lang="en-US" altLang="zh-Hans" dirty="0" err="1"/>
              <a:t>,b,c</a:t>
            </a:r>
            <a:r>
              <a:rPr lang="en-US" altLang="zh-Hans" dirty="0"/>
              <a:t>..]</a:t>
            </a:r>
            <a:r>
              <a:rPr lang="zh-CN" altLang="en-US" dirty="0"/>
              <a:t>代表硬盘的编号，第一块硬盘是</a:t>
            </a:r>
            <a:r>
              <a:rPr lang="en-US" altLang="zh-CN" dirty="0" err="1"/>
              <a:t>s</a:t>
            </a:r>
            <a:r>
              <a:rPr lang="en-US" altLang="zh-Hans" dirty="0" err="1"/>
              <a:t>da</a:t>
            </a:r>
            <a:r>
              <a:rPr lang="zh-Hans" altLang="en-US" dirty="0"/>
              <a:t>，</a:t>
            </a:r>
            <a:r>
              <a:rPr lang="zh-CN" altLang="en-US" dirty="0"/>
              <a:t>第二块硬盘是</a:t>
            </a:r>
            <a:r>
              <a:rPr lang="en-US" altLang="zh-CN" dirty="0" err="1"/>
              <a:t>sdb</a:t>
            </a:r>
            <a:r>
              <a:rPr lang="zh-Hans" altLang="en-US" dirty="0"/>
              <a:t>，</a:t>
            </a:r>
            <a:r>
              <a:rPr lang="zh-CN" altLang="en-US" dirty="0"/>
              <a:t>以此类推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）</a:t>
            </a:r>
            <a:r>
              <a:rPr lang="en-US" altLang="zh-CN" dirty="0" err="1"/>
              <a:t>sda</a:t>
            </a:r>
            <a:r>
              <a:rPr lang="en-US" altLang="zh-Hans" dirty="0"/>
              <a:t>[1,2,3..]</a:t>
            </a:r>
            <a:r>
              <a:rPr lang="zh-Hans" altLang="en-US" dirty="0"/>
              <a:t>：</a:t>
            </a:r>
            <a:r>
              <a:rPr lang="zh-CN" altLang="en-US" dirty="0"/>
              <a:t>数字</a:t>
            </a:r>
            <a:r>
              <a:rPr lang="en-US" altLang="zh-CN" dirty="0"/>
              <a:t>[</a:t>
            </a:r>
            <a:r>
              <a:rPr lang="en-US" altLang="zh-Hans" dirty="0"/>
              <a:t>1,2,3..]</a:t>
            </a:r>
            <a:r>
              <a:rPr lang="zh-CN" altLang="en-US" dirty="0"/>
              <a:t>代表硬盘上的分区编号，第一个分区是</a:t>
            </a:r>
            <a:r>
              <a:rPr lang="en-US" altLang="zh-CN" dirty="0"/>
              <a:t>sda</a:t>
            </a:r>
            <a:r>
              <a:rPr lang="en-US" altLang="zh-Hans" dirty="0"/>
              <a:t>1</a:t>
            </a:r>
            <a:r>
              <a:rPr lang="zh-Hans" altLang="en-US" dirty="0"/>
              <a:t>，</a:t>
            </a:r>
            <a:r>
              <a:rPr lang="zh-CN" altLang="en-US" dirty="0"/>
              <a:t>第二个分区是</a:t>
            </a:r>
            <a:r>
              <a:rPr lang="en-US" altLang="zh-CN" dirty="0"/>
              <a:t>sda</a:t>
            </a:r>
            <a:r>
              <a:rPr lang="en-US" altLang="zh-Hans" dirty="0"/>
              <a:t>2</a:t>
            </a:r>
            <a:r>
              <a:rPr lang="zh-Hans" altLang="en-US" dirty="0"/>
              <a:t>，</a:t>
            </a:r>
            <a:r>
              <a:rPr lang="zh-CN" altLang="en-US" dirty="0"/>
              <a:t>以此类推</a:t>
            </a:r>
            <a:endParaRPr lang="en-US" altLang="zh-CN" dirty="0"/>
          </a:p>
          <a:p>
            <a:r>
              <a:rPr lang="zh-CN" altLang="en-US" dirty="0"/>
              <a:t>例子：</a:t>
            </a:r>
            <a:r>
              <a:rPr lang="en-US" altLang="zh-CN" dirty="0"/>
              <a:t>sda</a:t>
            </a:r>
            <a:r>
              <a:rPr lang="en-US" altLang="zh-Hans" dirty="0"/>
              <a:t>1</a:t>
            </a:r>
            <a:r>
              <a:rPr lang="zh-Hans" altLang="en-US" dirty="0"/>
              <a:t>：</a:t>
            </a:r>
            <a:r>
              <a:rPr lang="zh-CN" altLang="en-US" dirty="0"/>
              <a:t>表示</a:t>
            </a:r>
            <a:r>
              <a:rPr lang="en-US" altLang="zh-CN" dirty="0"/>
              <a:t>SATA</a:t>
            </a:r>
            <a:r>
              <a:rPr lang="zh-CN" altLang="en-US" dirty="0"/>
              <a:t>类型的第一块硬盘的第一个分区</a:t>
            </a:r>
            <a:endParaRPr lang="en-US" altLang="zh-CN" dirty="0"/>
          </a:p>
          <a:p>
            <a:r>
              <a:rPr lang="en-US" altLang="zh-Hans" dirty="0"/>
              <a:t>2</a:t>
            </a:r>
            <a:r>
              <a:rPr lang="zh-Hans" altLang="en-US" dirty="0"/>
              <a:t>、</a:t>
            </a:r>
            <a:r>
              <a:rPr lang="zh-CN" altLang="en-US" dirty="0"/>
              <a:t>主分区、扩展分区、逻辑分区：分区表只有</a:t>
            </a:r>
            <a:r>
              <a:rPr lang="en-US" altLang="zh-CN" dirty="0"/>
              <a:t>6</a:t>
            </a:r>
            <a:r>
              <a:rPr lang="en-US" altLang="zh-Hans" dirty="0"/>
              <a:t>4Byte</a:t>
            </a:r>
            <a:r>
              <a:rPr lang="zh-Hans" altLang="en-US" dirty="0"/>
              <a:t>，</a:t>
            </a:r>
            <a:r>
              <a:rPr lang="zh-CN" altLang="en-US" dirty="0"/>
              <a:t>一条分区记录占用</a:t>
            </a:r>
            <a:r>
              <a:rPr lang="en-US" altLang="zh-CN" dirty="0"/>
              <a:t>1</a:t>
            </a:r>
            <a:r>
              <a:rPr lang="en-US" altLang="zh-Hans" dirty="0"/>
              <a:t>6Byte</a:t>
            </a:r>
            <a:r>
              <a:rPr lang="zh-Hans" altLang="en-US" dirty="0"/>
              <a:t>，</a:t>
            </a:r>
            <a:r>
              <a:rPr lang="zh-CN" altLang="en-US" dirty="0"/>
              <a:t>也就是说主分区</a:t>
            </a:r>
            <a:r>
              <a:rPr lang="en-US" altLang="zh-CN" dirty="0"/>
              <a:t>+</a:t>
            </a:r>
            <a:r>
              <a:rPr lang="zh-CN" altLang="en-US" dirty="0"/>
              <a:t>扩展分区个数不能大于</a:t>
            </a:r>
            <a:r>
              <a:rPr lang="en-US" altLang="zh-CN" dirty="0"/>
              <a:t>4</a:t>
            </a:r>
            <a:r>
              <a:rPr lang="zh-Hans" altLang="en-US" dirty="0"/>
              <a:t>。</a:t>
            </a:r>
            <a:r>
              <a:rPr lang="zh-CN" altLang="en-US" dirty="0"/>
              <a:t>逻辑分区是在扩展分区下进行的，分区号大于</a:t>
            </a:r>
            <a:r>
              <a:rPr lang="en-US" altLang="zh-Hans" dirty="0"/>
              <a:t>4</a:t>
            </a:r>
            <a:r>
              <a:rPr lang="zh-Hans" altLang="en-US" dirty="0"/>
              <a:t>（</a:t>
            </a:r>
            <a:r>
              <a:rPr lang="en-US" altLang="zh-Hans" dirty="0"/>
              <a:t>PS</a:t>
            </a:r>
            <a:r>
              <a:rPr lang="zh-Hans" altLang="en-US" dirty="0"/>
              <a:t>：</a:t>
            </a:r>
            <a:r>
              <a:rPr lang="zh-CN" altLang="en-US" dirty="0"/>
              <a:t>仅限于</a:t>
            </a:r>
            <a:r>
              <a:rPr lang="en-US" altLang="zh-CN" dirty="0"/>
              <a:t>MBR</a:t>
            </a:r>
            <a:r>
              <a:rPr lang="zh-CN" altLang="en-US" dirty="0"/>
              <a:t>分区表</a:t>
            </a:r>
            <a:r>
              <a:rPr lang="zh-Hans" altLang="en-US" dirty="0"/>
              <a:t>）</a:t>
            </a:r>
            <a:endParaRPr lang="en-US" altLang="zh-Hans" dirty="0"/>
          </a:p>
          <a:p>
            <a:r>
              <a:rPr lang="en-US" altLang="zh-Hans" dirty="0"/>
              <a:t>3</a:t>
            </a:r>
            <a:r>
              <a:rPr lang="zh-Hans" altLang="en-US" dirty="0"/>
              <a:t>、</a:t>
            </a:r>
            <a:r>
              <a:rPr lang="zh-CN" altLang="en-US" dirty="0"/>
              <a:t>分区方案：</a:t>
            </a:r>
            <a:endParaRPr lang="en-US" altLang="zh-CN" dirty="0"/>
          </a:p>
          <a:p>
            <a:r>
              <a:rPr lang="en-US" altLang="zh-CN" dirty="0"/>
              <a:t>/swap</a:t>
            </a:r>
            <a:r>
              <a:rPr lang="zh-CN" altLang="en-US" dirty="0"/>
              <a:t>分区：内存交换分区</a:t>
            </a:r>
            <a:r>
              <a:rPr lang="zh-Hans" altLang="en-US" dirty="0"/>
              <a:t>（</a:t>
            </a:r>
            <a:r>
              <a:rPr lang="zh-CN" altLang="en-US" dirty="0"/>
              <a:t>虚拟内存</a:t>
            </a:r>
            <a:r>
              <a:rPr lang="zh-Hans" altLang="en-US" dirty="0"/>
              <a:t>）</a:t>
            </a:r>
            <a:r>
              <a:rPr lang="zh-CN" altLang="en-US" dirty="0"/>
              <a:t>，必须划分，大小为内存的</a:t>
            </a:r>
            <a:r>
              <a:rPr lang="en-US" altLang="zh-CN" dirty="0"/>
              <a:t>1</a:t>
            </a:r>
            <a:r>
              <a:rPr lang="en-US" altLang="zh-Hans" dirty="0"/>
              <a:t>-1.5</a:t>
            </a:r>
            <a:r>
              <a:rPr lang="zh-CN" altLang="en-US" dirty="0"/>
              <a:t>倍</a:t>
            </a:r>
            <a:endParaRPr lang="en-US" altLang="zh-CN" dirty="0"/>
          </a:p>
          <a:p>
            <a:r>
              <a:rPr lang="en-US" altLang="zh-CN" dirty="0"/>
              <a:t>/boot</a:t>
            </a:r>
            <a:r>
              <a:rPr lang="zh-CN" altLang="en-US" dirty="0"/>
              <a:t>分区：系统引导分区，一旦损坏，系统将不能正常启动，建议单独分区，大小</a:t>
            </a:r>
            <a:r>
              <a:rPr lang="en-US" altLang="zh-CN" dirty="0"/>
              <a:t>2</a:t>
            </a:r>
            <a:r>
              <a:rPr lang="en-US" altLang="zh-Hans" dirty="0"/>
              <a:t>00M</a:t>
            </a:r>
          </a:p>
          <a:p>
            <a:r>
              <a:rPr lang="en-US" altLang="zh-Hans" dirty="0"/>
              <a:t>/</a:t>
            </a:r>
            <a:r>
              <a:rPr lang="zh-CN" altLang="en-US" dirty="0"/>
              <a:t>根分区：不多解释，如无特殊要求，将磁盘剩余空间全部分配</a:t>
            </a:r>
            <a:endParaRPr lang="en-US" altLang="zh-Han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3104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26763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Hans" altLang="en-US" dirty="0"/>
              <a:t>、</a:t>
            </a:r>
            <a:r>
              <a:rPr lang="en-US" altLang="zh-Hans" dirty="0"/>
              <a:t>telnet</a:t>
            </a:r>
            <a:r>
              <a:rPr lang="zh-CN" altLang="en-US" dirty="0"/>
              <a:t>和</a:t>
            </a:r>
            <a:r>
              <a:rPr lang="en-US" altLang="zh-CN" dirty="0" err="1"/>
              <a:t>ssh</a:t>
            </a:r>
            <a:r>
              <a:rPr lang="zh-CN" altLang="en-US" dirty="0"/>
              <a:t>登录的区别：</a:t>
            </a:r>
            <a:endParaRPr lang="en-US" altLang="zh-CN" dirty="0"/>
          </a:p>
          <a:p>
            <a:r>
              <a:rPr lang="en-US" altLang="zh-CN" dirty="0"/>
              <a:t>telnet</a:t>
            </a:r>
            <a:r>
              <a:rPr lang="zh-CN" altLang="en-US" dirty="0"/>
              <a:t>使用</a:t>
            </a:r>
            <a:r>
              <a:rPr lang="en-US" altLang="zh-CN" dirty="0"/>
              <a:t>2</a:t>
            </a:r>
            <a:r>
              <a:rPr lang="en-US" altLang="zh-Hans" dirty="0"/>
              <a:t>3</a:t>
            </a:r>
            <a:r>
              <a:rPr lang="zh-CN" altLang="en-US" dirty="0"/>
              <a:t>端口，明文传输；</a:t>
            </a:r>
            <a:r>
              <a:rPr lang="en-US" altLang="zh-CN" dirty="0" err="1"/>
              <a:t>ssh</a:t>
            </a:r>
            <a:r>
              <a:rPr lang="zh-CN" altLang="en-US" dirty="0"/>
              <a:t>使用</a:t>
            </a:r>
            <a:r>
              <a:rPr lang="en-US" altLang="zh-CN" dirty="0"/>
              <a:t>2</a:t>
            </a:r>
            <a:r>
              <a:rPr lang="en-US" altLang="zh-Hans" dirty="0"/>
              <a:t>2</a:t>
            </a:r>
            <a:r>
              <a:rPr lang="zh-CN" altLang="en-US" dirty="0"/>
              <a:t>端口，加密数据传输（</a:t>
            </a:r>
            <a:r>
              <a:rPr lang="en-US" altLang="zh-CN" dirty="0"/>
              <a:t>RSA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dirty="0"/>
              <a:t>在一些新版的</a:t>
            </a:r>
            <a:r>
              <a:rPr lang="en-US" altLang="zh-CN" dirty="0"/>
              <a:t>Linux</a:t>
            </a:r>
            <a:r>
              <a:rPr lang="zh-CN" altLang="en-US" dirty="0"/>
              <a:t>中，默认不允许进行</a:t>
            </a:r>
            <a:r>
              <a:rPr lang="en-US" altLang="zh-CN" dirty="0"/>
              <a:t>telnet</a:t>
            </a:r>
            <a:r>
              <a:rPr lang="zh-CN" altLang="en-US" dirty="0"/>
              <a:t>登录，只能进行</a:t>
            </a:r>
            <a:r>
              <a:rPr lang="en-US" altLang="zh-CN" dirty="0" err="1"/>
              <a:t>ssh</a:t>
            </a:r>
            <a:r>
              <a:rPr lang="zh-CN" altLang="en-US" dirty="0"/>
              <a:t>登录；对于</a:t>
            </a:r>
            <a:r>
              <a:rPr lang="en-US" altLang="zh-CN" dirty="0"/>
              <a:t>HP-UNIX</a:t>
            </a:r>
            <a:r>
              <a:rPr lang="zh-CN" altLang="en-US" dirty="0"/>
              <a:t>是可以的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Hans" altLang="en-US" dirty="0"/>
              <a:t>、</a:t>
            </a:r>
            <a:r>
              <a:rPr lang="en-US" altLang="zh-Hans" dirty="0"/>
              <a:t>Linux</a:t>
            </a:r>
            <a:r>
              <a:rPr lang="zh-CN" altLang="en-US" dirty="0"/>
              <a:t>发行版本：</a:t>
            </a:r>
            <a:endParaRPr lang="en-US" altLang="zh-CN" dirty="0"/>
          </a:p>
          <a:p>
            <a:r>
              <a:rPr lang="zh-CN" altLang="en-US" dirty="0"/>
              <a:t>个人桌面版和企业服务器版</a:t>
            </a:r>
            <a:endParaRPr lang="en-US" altLang="zh-CN" dirty="0"/>
          </a:p>
          <a:p>
            <a:r>
              <a:rPr lang="en-US" altLang="zh-CN" dirty="0"/>
              <a:t>Centos</a:t>
            </a:r>
            <a:r>
              <a:rPr lang="zh-Hans" altLang="en-US" dirty="0"/>
              <a:t>、</a:t>
            </a:r>
            <a:r>
              <a:rPr lang="en-US" altLang="zh-Hans" dirty="0"/>
              <a:t>Ubuntu</a:t>
            </a:r>
            <a:r>
              <a:rPr lang="zh-Hans" altLang="en-US" dirty="0"/>
              <a:t>、</a:t>
            </a:r>
            <a:r>
              <a:rPr lang="en-US" altLang="zh-Hans" dirty="0"/>
              <a:t>Red</a:t>
            </a:r>
            <a:r>
              <a:rPr lang="zh-Hans" altLang="en-US" dirty="0"/>
              <a:t> </a:t>
            </a:r>
            <a:r>
              <a:rPr lang="en-US" altLang="zh-Hans" dirty="0"/>
              <a:t>Hat</a:t>
            </a:r>
            <a:r>
              <a:rPr lang="zh-Hans" altLang="en-US" dirty="0"/>
              <a:t>、</a:t>
            </a:r>
            <a:r>
              <a:rPr lang="en-US" altLang="zh-Hans" dirty="0"/>
              <a:t>openSUSE</a:t>
            </a:r>
            <a:r>
              <a:rPr lang="zh-CN" altLang="en-US" dirty="0"/>
              <a:t>等</a:t>
            </a:r>
            <a:endParaRPr lang="en-US" altLang="zh-CN" dirty="0"/>
          </a:p>
          <a:p>
            <a:r>
              <a:rPr lang="zh-CN" altLang="en-US" dirty="0"/>
              <a:t>都采用</a:t>
            </a:r>
            <a:r>
              <a:rPr lang="en-US" altLang="zh-CN" dirty="0"/>
              <a:t>Linux</a:t>
            </a:r>
            <a:r>
              <a:rPr lang="zh-Hans" altLang="en-US" dirty="0"/>
              <a:t> </a:t>
            </a:r>
            <a:r>
              <a:rPr lang="en-US" altLang="zh-Hans" dirty="0"/>
              <a:t>Kernel</a:t>
            </a:r>
            <a:r>
              <a:rPr lang="zh-Hans" altLang="en-US" dirty="0"/>
              <a:t>，</a:t>
            </a:r>
            <a:r>
              <a:rPr lang="zh-CN" altLang="en-US" dirty="0"/>
              <a:t>只是在这基础上每个系统增加了自己特色功能：命令、</a:t>
            </a:r>
            <a:r>
              <a:rPr lang="en-US" altLang="zh-CN" dirty="0"/>
              <a:t>UI</a:t>
            </a:r>
            <a:r>
              <a:rPr lang="zh-CN" altLang="en-US" dirty="0"/>
              <a:t>等等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36307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151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638" y="2130426"/>
            <a:ext cx="10365899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9276" y="3886200"/>
            <a:ext cx="8536623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9275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3420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792903" y="274639"/>
            <a:ext cx="3658553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13012" y="274639"/>
            <a:ext cx="10776639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92389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8443452"/>
      </p:ext>
    </p:extLst>
  </p:cSld>
  <p:clrMapOvr>
    <a:masterClrMapping/>
  </p:clrMapOvr>
  <p:transition advTm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8639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335" y="4406901"/>
            <a:ext cx="10365899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335" y="2906713"/>
            <a:ext cx="10365899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3196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13012" y="1600201"/>
            <a:ext cx="721759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233862" y="1600201"/>
            <a:ext cx="721759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1277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113"/>
            <a:ext cx="538832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4875"/>
            <a:ext cx="53883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113"/>
            <a:ext cx="539043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4875"/>
            <a:ext cx="539043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3381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2226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6248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3050"/>
            <a:ext cx="401212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4" y="273051"/>
            <a:ext cx="681744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59" y="1435101"/>
            <a:ext cx="401212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4693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0" y="4800600"/>
            <a:ext cx="731710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0" y="612775"/>
            <a:ext cx="731710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0" y="5367338"/>
            <a:ext cx="731710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5883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600201"/>
            <a:ext cx="1097565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6A6F64-0D39-4B9C-A2F9-7A9DBA165471}" type="datetimeFigureOut">
              <a:rPr lang="zh-CN" altLang="en-US" smtClean="0"/>
              <a:t>2018/8/16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2768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607" y="365780"/>
            <a:ext cx="10517962" cy="13246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6713" tIns="43356" rIns="86713" bIns="4335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607" y="1825890"/>
            <a:ext cx="10517962" cy="4351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6713" tIns="43356" rIns="86713" bIns="433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607" y="6356747"/>
            <a:ext cx="2743162" cy="364275"/>
          </a:xfrm>
          <a:prstGeom prst="rect">
            <a:avLst/>
          </a:prstGeom>
        </p:spPr>
        <p:txBody>
          <a:bodyPr vert="horz" lIns="86713" tIns="43356" rIns="86713" bIns="43356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9464" y="6356747"/>
            <a:ext cx="4116248" cy="364275"/>
          </a:xfrm>
          <a:prstGeom prst="rect">
            <a:avLst/>
          </a:prstGeom>
        </p:spPr>
        <p:txBody>
          <a:bodyPr vert="horz" lIns="86713" tIns="43356" rIns="86713" bIns="43356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3408" y="6356747"/>
            <a:ext cx="2743162" cy="364275"/>
          </a:xfrm>
          <a:prstGeom prst="rect">
            <a:avLst/>
          </a:prstGeom>
        </p:spPr>
        <p:txBody>
          <a:bodyPr vert="horz" lIns="86713" tIns="43356" rIns="86713" bIns="43356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4F43C57-3421-4275-9245-8F0D68F967BE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2744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sldNum="0"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2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itchFamily="34" charset="0"/>
          <a:ea typeface="宋体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itchFamily="34" charset="0"/>
          <a:ea typeface="宋体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itchFamily="34" charset="0"/>
          <a:ea typeface="宋体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itchFamily="34" charset="0"/>
          <a:ea typeface="宋体" pitchFamily="2" charset="-122"/>
        </a:defRPr>
      </a:lvl5pPr>
      <a:lvl6pPr marL="433563" algn="l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itchFamily="34" charset="0"/>
          <a:ea typeface="宋体" pitchFamily="2" charset="-122"/>
        </a:defRPr>
      </a:lvl6pPr>
      <a:lvl7pPr marL="867126" algn="l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itchFamily="34" charset="0"/>
          <a:ea typeface="宋体" pitchFamily="2" charset="-122"/>
        </a:defRPr>
      </a:lvl7pPr>
      <a:lvl8pPr marL="1300688" algn="l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itchFamily="34" charset="0"/>
          <a:ea typeface="宋体" pitchFamily="2" charset="-122"/>
        </a:defRPr>
      </a:lvl8pPr>
      <a:lvl9pPr marL="1734251" algn="l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itchFamily="34" charset="0"/>
          <a:ea typeface="宋体" pitchFamily="2" charset="-122"/>
        </a:defRPr>
      </a:lvl9pPr>
    </p:titleStyle>
    <p:bodyStyle>
      <a:lvl1pPr marL="216781" indent="-216781" algn="l" rtl="0" eaLnBrk="0" fontAlgn="base" hangingPunct="0">
        <a:lnSpc>
          <a:spcPct val="90000"/>
        </a:lnSpc>
        <a:spcBef>
          <a:spcPts val="948"/>
        </a:spcBef>
        <a:spcAft>
          <a:spcPct val="0"/>
        </a:spcAft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50344" indent="-216781" algn="l" rtl="0" eaLnBrk="0" fontAlgn="base" hangingPunct="0">
        <a:lnSpc>
          <a:spcPct val="90000"/>
        </a:lnSpc>
        <a:spcBef>
          <a:spcPts val="474"/>
        </a:spcBef>
        <a:spcAft>
          <a:spcPct val="0"/>
        </a:spcAft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083907" indent="-216781" algn="l" rtl="0" eaLnBrk="0" fontAlgn="base" hangingPunct="0">
        <a:lnSpc>
          <a:spcPct val="90000"/>
        </a:lnSpc>
        <a:spcBef>
          <a:spcPts val="474"/>
        </a:spcBef>
        <a:spcAft>
          <a:spcPct val="0"/>
        </a:spcAft>
        <a:buFont typeface="Arial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517470" indent="-216781" algn="l" rtl="0" eaLnBrk="0" fontAlgn="base" hangingPunct="0">
        <a:lnSpc>
          <a:spcPct val="90000"/>
        </a:lnSpc>
        <a:spcBef>
          <a:spcPts val="474"/>
        </a:spcBef>
        <a:spcAft>
          <a:spcPct val="0"/>
        </a:spcAft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951032" indent="-216781" algn="l" rtl="0" eaLnBrk="0" fontAlgn="base" hangingPunct="0">
        <a:lnSpc>
          <a:spcPct val="90000"/>
        </a:lnSpc>
        <a:spcBef>
          <a:spcPts val="474"/>
        </a:spcBef>
        <a:spcAft>
          <a:spcPct val="0"/>
        </a:spcAft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384595" indent="-216781" algn="l" defTabSz="867126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818158" indent="-216781" algn="l" defTabSz="867126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251721" indent="-216781" algn="l" defTabSz="867126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685283" indent="-216781" algn="l" defTabSz="867126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712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33563" algn="l" defTabSz="86712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67126" algn="l" defTabSz="86712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00688" algn="l" defTabSz="86712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34251" algn="l" defTabSz="86712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67814" algn="l" defTabSz="86712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601377" algn="l" defTabSz="86712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034939" algn="l" defTabSz="86712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468502" algn="l" defTabSz="86712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www.suse.com/zh-cn/download-linux/" TargetMode="External"/><Relationship Id="rId4" Type="http://schemas.openxmlformats.org/officeDocument/2006/relationships/hyperlink" Target="https://www.virtualbox.org/wiki/Downloads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8" t="-99" r="26120" b="99"/>
          <a:stretch/>
        </p:blipFill>
        <p:spPr>
          <a:xfrm>
            <a:off x="-6608" y="0"/>
            <a:ext cx="7008864" cy="6858000"/>
          </a:xfrm>
          <a:prstGeom prst="rtTriangle">
            <a:avLst/>
          </a:prstGeom>
        </p:spPr>
      </p:pic>
      <p:pic>
        <p:nvPicPr>
          <p:cNvPr id="14" name="背景音乐 - 纯音乐 - 你是爱 Ppt2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036653" y="-709244"/>
            <a:ext cx="609600" cy="609600"/>
          </a:xfrm>
          <a:prstGeom prst="rect">
            <a:avLst/>
          </a:prstGeom>
        </p:spPr>
      </p:pic>
      <p:sp>
        <p:nvSpPr>
          <p:cNvPr id="27" name="等腰三角形 26"/>
          <p:cNvSpPr/>
          <p:nvPr/>
        </p:nvSpPr>
        <p:spPr>
          <a:xfrm rot="16200000">
            <a:off x="11210619" y="336947"/>
            <a:ext cx="1312104" cy="651505"/>
          </a:xfrm>
          <a:prstGeom prst="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 rot="2707801">
            <a:off x="11256277" y="1069167"/>
            <a:ext cx="332442" cy="33244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 rot="2707801">
            <a:off x="11101664" y="576937"/>
            <a:ext cx="171526" cy="17152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TextBox 49"/>
          <p:cNvSpPr txBox="1"/>
          <p:nvPr/>
        </p:nvSpPr>
        <p:spPr>
          <a:xfrm>
            <a:off x="4729435" y="2408751"/>
            <a:ext cx="46039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800" b="1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Linux</a:t>
            </a:r>
            <a:r>
              <a:rPr lang="zh-CN" altLang="en-US" sz="4800" b="1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系统安装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13514411" y="702940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390896" y="1413180"/>
            <a:ext cx="6883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2 0 1 </a:t>
            </a:r>
            <a:r>
              <a:rPr lang="en-US" altLang="zh-Hans" sz="3600" b="1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3600" b="1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银保通技术专题培训</a:t>
            </a:r>
          </a:p>
        </p:txBody>
      </p:sp>
      <p:sp>
        <p:nvSpPr>
          <p:cNvPr id="19" name="标题 4"/>
          <p:cNvSpPr txBox="1">
            <a:spLocks/>
          </p:cNvSpPr>
          <p:nvPr/>
        </p:nvSpPr>
        <p:spPr>
          <a:xfrm>
            <a:off x="8672157" y="6228566"/>
            <a:ext cx="3258078" cy="3687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   </a:t>
            </a:r>
            <a:r>
              <a:rPr lang="en-US" altLang="zh-Han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Han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en-US" altLang="zh-Han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</p:txBody>
      </p:sp>
      <p:sp>
        <p:nvSpPr>
          <p:cNvPr id="12" name="标题 4">
            <a:extLst>
              <a:ext uri="{FF2B5EF4-FFF2-40B4-BE49-F238E27FC236}">
                <a16:creationId xmlns:a16="http://schemas.microsoft.com/office/drawing/2014/main" id="{21FE2D1D-6013-8744-9965-A383E9156345}"/>
              </a:ext>
            </a:extLst>
          </p:cNvPr>
          <p:cNvSpPr txBox="1">
            <a:spLocks/>
          </p:cNvSpPr>
          <p:nvPr/>
        </p:nvSpPr>
        <p:spPr>
          <a:xfrm>
            <a:off x="8654439" y="5508486"/>
            <a:ext cx="3258078" cy="3687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主讲人   袁津</a:t>
            </a:r>
          </a:p>
        </p:txBody>
      </p:sp>
      <p:sp>
        <p:nvSpPr>
          <p:cNvPr id="13" name="标题 4">
            <a:extLst>
              <a:ext uri="{FF2B5EF4-FFF2-40B4-BE49-F238E27FC236}">
                <a16:creationId xmlns:a16="http://schemas.microsoft.com/office/drawing/2014/main" id="{E1501404-EB9B-C841-9E38-EDFD43E8009B}"/>
              </a:ext>
            </a:extLst>
          </p:cNvPr>
          <p:cNvSpPr txBox="1">
            <a:spLocks/>
          </p:cNvSpPr>
          <p:nvPr/>
        </p:nvSpPr>
        <p:spPr>
          <a:xfrm>
            <a:off x="8654439" y="5868526"/>
            <a:ext cx="3258078" cy="3687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参与者   银保通项目组</a:t>
            </a:r>
          </a:p>
        </p:txBody>
      </p:sp>
    </p:spTree>
    <p:extLst>
      <p:ext uri="{BB962C8B-B14F-4D97-AF65-F5344CB8AC3E}">
        <p14:creationId xmlns:p14="http://schemas.microsoft.com/office/powerpoint/2010/main" val="2947077894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194" y="116633"/>
            <a:ext cx="1638300" cy="49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文本框 9"/>
          <p:cNvSpPr txBox="1"/>
          <p:nvPr/>
        </p:nvSpPr>
        <p:spPr>
          <a:xfrm>
            <a:off x="336947" y="202431"/>
            <a:ext cx="151216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任务作业</a:t>
            </a:r>
            <a:endParaRPr lang="en-US" altLang="zh-CN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 flipH="1">
            <a:off x="-3" y="6525344"/>
            <a:ext cx="12195177" cy="3605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flipH="1">
            <a:off x="-4" y="6596410"/>
            <a:ext cx="12195177" cy="2889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5"/>
          <p:cNvSpPr/>
          <p:nvPr/>
        </p:nvSpPr>
        <p:spPr>
          <a:xfrm>
            <a:off x="9976569" y="6493142"/>
            <a:ext cx="1018294" cy="111815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0067547" y="6493142"/>
            <a:ext cx="107060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Rectangle 4"/>
          <p:cNvSpPr txBox="1">
            <a:spLocks noChangeArrowheads="1"/>
          </p:cNvSpPr>
          <p:nvPr/>
        </p:nvSpPr>
        <p:spPr bwMode="auto">
          <a:xfrm>
            <a:off x="10202043" y="6493142"/>
            <a:ext cx="79282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０</a:t>
            </a:r>
            <a:r>
              <a:rPr lang="en-US" altLang="zh-Han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8</a:t>
            </a:r>
            <a:endParaRPr lang="zh-CN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2" name="KSO_Shape">
            <a:extLst>
              <a:ext uri="{FF2B5EF4-FFF2-40B4-BE49-F238E27FC236}">
                <a16:creationId xmlns:a16="http://schemas.microsoft.com/office/drawing/2014/main" id="{2564B5F6-A164-AD49-9F52-2D16437F5F8B}"/>
              </a:ext>
            </a:extLst>
          </p:cNvPr>
          <p:cNvSpPr>
            <a:spLocks/>
          </p:cNvSpPr>
          <p:nvPr/>
        </p:nvSpPr>
        <p:spPr bwMode="auto">
          <a:xfrm>
            <a:off x="153347" y="161613"/>
            <a:ext cx="367200" cy="372173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B4928E5-AB2D-BA43-9864-F0DE7C5F6DA8}"/>
              </a:ext>
            </a:extLst>
          </p:cNvPr>
          <p:cNvSpPr txBox="1"/>
          <p:nvPr/>
        </p:nvSpPr>
        <p:spPr>
          <a:xfrm>
            <a:off x="1201043" y="2420888"/>
            <a:ext cx="103599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1</a:t>
            </a:r>
            <a:r>
              <a:rPr kumimoji="1" lang="zh-Hans" altLang="en-US" dirty="0"/>
              <a:t>、</a:t>
            </a:r>
            <a:r>
              <a:rPr kumimoji="1" lang="zh-CN" altLang="en-US" dirty="0"/>
              <a:t>根据本次培训，将如何安装</a:t>
            </a:r>
            <a:r>
              <a:rPr kumimoji="1" lang="en-US" altLang="zh-CN" dirty="0"/>
              <a:t>Linux</a:t>
            </a:r>
            <a:r>
              <a:rPr kumimoji="1" lang="zh-CN" altLang="en-US" dirty="0"/>
              <a:t>操作系统形成操作手册，下次培训之前需要提交到主讲人这里。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2</a:t>
            </a:r>
            <a:r>
              <a:rPr kumimoji="1" lang="zh-Hans" altLang="en-US" dirty="0"/>
              <a:t>、</a:t>
            </a:r>
            <a:r>
              <a:rPr kumimoji="1" lang="zh-CN" altLang="en-US" dirty="0"/>
              <a:t>实际操作使用本次培训中使用到的</a:t>
            </a:r>
            <a:r>
              <a:rPr kumimoji="1" lang="en-US" altLang="zh-CN" dirty="0"/>
              <a:t>Linux</a:t>
            </a:r>
            <a:r>
              <a:rPr kumimoji="1" lang="zh-CN" altLang="en-US" dirty="0"/>
              <a:t>命令。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8409617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623139"/>
            <a:ext cx="12193587" cy="472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2" name="组合 11"/>
          <p:cNvGrpSpPr/>
          <p:nvPr/>
        </p:nvGrpSpPr>
        <p:grpSpPr>
          <a:xfrm flipH="1">
            <a:off x="0" y="4522187"/>
            <a:ext cx="4032448" cy="2198473"/>
            <a:chOff x="5917425" y="3435846"/>
            <a:chExt cx="3226575" cy="1707654"/>
          </a:xfrm>
        </p:grpSpPr>
        <p:pic>
          <p:nvPicPr>
            <p:cNvPr id="13" name="Picture 2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7916827" y="4483162"/>
            <a:ext cx="4301440" cy="2276522"/>
            <a:chOff x="5917425" y="3435846"/>
            <a:chExt cx="3226575" cy="1707654"/>
          </a:xfrm>
        </p:grpSpPr>
        <p:pic>
          <p:nvPicPr>
            <p:cNvPr id="16" name="Picture 2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8" name="矩形 17"/>
          <p:cNvSpPr/>
          <p:nvPr/>
        </p:nvSpPr>
        <p:spPr>
          <a:xfrm>
            <a:off x="1345059" y="1773350"/>
            <a:ext cx="9937029" cy="2422315"/>
          </a:xfrm>
          <a:prstGeom prst="rect">
            <a:avLst/>
          </a:prstGeom>
          <a:solidFill>
            <a:schemeClr val="bg1">
              <a:lumMod val="50000"/>
              <a:alpha val="109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 flipH="1">
            <a:off x="-4" y="6596410"/>
            <a:ext cx="12195177" cy="2889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TextBox 7"/>
          <p:cNvSpPr>
            <a:spLocks noChangeArrowheads="1"/>
          </p:cNvSpPr>
          <p:nvPr/>
        </p:nvSpPr>
        <p:spPr bwMode="auto">
          <a:xfrm>
            <a:off x="3433291" y="2708920"/>
            <a:ext cx="5471976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结束</a:t>
            </a:r>
          </a:p>
        </p:txBody>
      </p:sp>
      <p:sp>
        <p:nvSpPr>
          <p:cNvPr id="20" name="TextBox 7"/>
          <p:cNvSpPr>
            <a:spLocks noChangeArrowheads="1"/>
          </p:cNvSpPr>
          <p:nvPr/>
        </p:nvSpPr>
        <p:spPr bwMode="auto">
          <a:xfrm>
            <a:off x="3433291" y="2420888"/>
            <a:ext cx="5544616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ans" sz="2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LilyUPC" pitchFamily="34" charset="-34"/>
                <a:sym typeface="微软雅黑" pitchFamily="34" charset="-122"/>
              </a:rPr>
              <a:t>FIN</a:t>
            </a:r>
            <a:endParaRPr lang="zh-CN" altLang="en-US" sz="2100" dirty="0">
              <a:solidFill>
                <a:schemeClr val="bg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LilyUPC" pitchFamily="34" charset="-34"/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47229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0158" y="3815793"/>
            <a:ext cx="57943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3531" y="2667584"/>
            <a:ext cx="57943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3531" y="1484784"/>
            <a:ext cx="576064" cy="576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矩形 32"/>
          <p:cNvSpPr/>
          <p:nvPr/>
        </p:nvSpPr>
        <p:spPr>
          <a:xfrm>
            <a:off x="120923" y="0"/>
            <a:ext cx="4585419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0" y="-1"/>
            <a:ext cx="4513411" cy="6858001"/>
          </a:xfrm>
          <a:prstGeom prst="rect">
            <a:avLst/>
          </a:prstGeom>
          <a:solidFill>
            <a:srgbClr val="283E4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4" name="圆角矩形 33"/>
          <p:cNvSpPr/>
          <p:nvPr/>
        </p:nvSpPr>
        <p:spPr>
          <a:xfrm>
            <a:off x="841003" y="2996952"/>
            <a:ext cx="2952328" cy="1224136"/>
          </a:xfrm>
          <a:prstGeom prst="roundRect">
            <a:avLst>
              <a:gd name="adj" fmla="val 0"/>
            </a:avLst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68995" y="3121804"/>
            <a:ext cx="3096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 录 </a:t>
            </a:r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/ </a:t>
            </a:r>
            <a:r>
              <a:rPr lang="en-US" altLang="zh-CN" sz="2800" b="1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rPr>
              <a:t>CONTENTS</a:t>
            </a:r>
            <a:endParaRPr lang="zh-CN" altLang="en-US" sz="2800" b="1" dirty="0">
              <a:solidFill>
                <a:schemeClr val="bg1"/>
              </a:solidFill>
              <a:latin typeface="Impact MT Std" pitchFamily="34" charset="0"/>
              <a:ea typeface="微软雅黑" pitchFamily="34" charset="-122"/>
            </a:endParaRPr>
          </a:p>
        </p:txBody>
      </p:sp>
      <p:sp>
        <p:nvSpPr>
          <p:cNvPr id="42" name="文本框 9"/>
          <p:cNvSpPr txBox="1"/>
          <p:nvPr/>
        </p:nvSpPr>
        <p:spPr>
          <a:xfrm>
            <a:off x="5593531" y="1507105"/>
            <a:ext cx="4383059" cy="50013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sz="2800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rPr>
              <a:t>01    </a:t>
            </a:r>
            <a:r>
              <a:rPr lang="en-US" altLang="zh-CN" sz="28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      </a:t>
            </a:r>
            <a:r>
              <a:rPr lang="zh-CN" altLang="en-US" sz="2800" b="1" dirty="0">
                <a:solidFill>
                  <a:schemeClr val="accent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前期准备</a:t>
            </a:r>
          </a:p>
        </p:txBody>
      </p:sp>
      <p:sp>
        <p:nvSpPr>
          <p:cNvPr id="43" name="圆角矩形 42"/>
          <p:cNvSpPr/>
          <p:nvPr/>
        </p:nvSpPr>
        <p:spPr>
          <a:xfrm>
            <a:off x="5593531" y="2667584"/>
            <a:ext cx="4392488" cy="576064"/>
          </a:xfrm>
          <a:prstGeom prst="roundRect">
            <a:avLst>
              <a:gd name="adj" fmla="val 0"/>
            </a:avLst>
          </a:prstGeom>
          <a:noFill/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5" name="文本框 9"/>
          <p:cNvSpPr txBox="1"/>
          <p:nvPr/>
        </p:nvSpPr>
        <p:spPr>
          <a:xfrm>
            <a:off x="5593531" y="2721190"/>
            <a:ext cx="4119264" cy="5001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sz="2800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rPr>
              <a:t>02    </a:t>
            </a:r>
            <a:r>
              <a:rPr lang="en-US" altLang="zh-CN" sz="28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      </a:t>
            </a:r>
            <a:r>
              <a:rPr lang="zh-CN" altLang="en-US" sz="2800" b="1" dirty="0">
                <a:solidFill>
                  <a:schemeClr val="accent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系统安装</a:t>
            </a:r>
          </a:p>
        </p:txBody>
      </p:sp>
      <p:sp>
        <p:nvSpPr>
          <p:cNvPr id="49" name="圆角矩形 48"/>
          <p:cNvSpPr/>
          <p:nvPr/>
        </p:nvSpPr>
        <p:spPr>
          <a:xfrm>
            <a:off x="5593531" y="3823085"/>
            <a:ext cx="4392488" cy="576064"/>
          </a:xfrm>
          <a:prstGeom prst="roundRect">
            <a:avLst>
              <a:gd name="adj" fmla="val 0"/>
            </a:avLst>
          </a:prstGeom>
          <a:noFill/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1" name="文本框 9"/>
          <p:cNvSpPr txBox="1"/>
          <p:nvPr/>
        </p:nvSpPr>
        <p:spPr>
          <a:xfrm>
            <a:off x="5650730" y="3895093"/>
            <a:ext cx="4325859" cy="5001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sz="2800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rPr>
              <a:t>03    </a:t>
            </a:r>
            <a:r>
              <a:rPr lang="en-US" altLang="zh-CN" sz="28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Hans" altLang="en-US" sz="28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zh-CN" altLang="en-US" sz="2800" b="1" dirty="0">
                <a:solidFill>
                  <a:schemeClr val="accent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后续操作</a:t>
            </a:r>
          </a:p>
        </p:txBody>
      </p:sp>
      <p:pic>
        <p:nvPicPr>
          <p:cNvPr id="14" name="Picture 5">
            <a:extLst>
              <a:ext uri="{FF2B5EF4-FFF2-40B4-BE49-F238E27FC236}">
                <a16:creationId xmlns:a16="http://schemas.microsoft.com/office/drawing/2014/main" id="{FA222E01-6B6A-E742-B6D2-D974B6F73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728" y="4956710"/>
            <a:ext cx="57943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圆角矩形 14">
            <a:extLst>
              <a:ext uri="{FF2B5EF4-FFF2-40B4-BE49-F238E27FC236}">
                <a16:creationId xmlns:a16="http://schemas.microsoft.com/office/drawing/2014/main" id="{01823F86-EF6A-B04D-8416-FAC01F0CD724}"/>
              </a:ext>
            </a:extLst>
          </p:cNvPr>
          <p:cNvSpPr/>
          <p:nvPr/>
        </p:nvSpPr>
        <p:spPr>
          <a:xfrm>
            <a:off x="5584101" y="4964002"/>
            <a:ext cx="4392488" cy="576064"/>
          </a:xfrm>
          <a:prstGeom prst="roundRect">
            <a:avLst>
              <a:gd name="adj" fmla="val 0"/>
            </a:avLst>
          </a:prstGeom>
          <a:noFill/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6" name="文本框 9">
            <a:extLst>
              <a:ext uri="{FF2B5EF4-FFF2-40B4-BE49-F238E27FC236}">
                <a16:creationId xmlns:a16="http://schemas.microsoft.com/office/drawing/2014/main" id="{F27BCCFD-603E-0949-971D-0D5222A026BD}"/>
              </a:ext>
            </a:extLst>
          </p:cNvPr>
          <p:cNvSpPr txBox="1"/>
          <p:nvPr/>
        </p:nvSpPr>
        <p:spPr>
          <a:xfrm>
            <a:off x="5641300" y="5036010"/>
            <a:ext cx="4325859" cy="5001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Hans" sz="2800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rPr>
              <a:t>04</a:t>
            </a:r>
            <a:r>
              <a:rPr lang="en-US" altLang="zh-CN" sz="2800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rPr>
              <a:t>    </a:t>
            </a:r>
            <a:r>
              <a:rPr lang="en-US" altLang="zh-CN" sz="28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Hans" altLang="en-US" sz="28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zh-CN" altLang="en-US" sz="2800" b="1" dirty="0">
                <a:solidFill>
                  <a:schemeClr val="accent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任务作业</a:t>
            </a:r>
          </a:p>
        </p:txBody>
      </p:sp>
    </p:spTree>
    <p:extLst>
      <p:ext uri="{BB962C8B-B14F-4D97-AF65-F5344CB8AC3E}">
        <p14:creationId xmlns:p14="http://schemas.microsoft.com/office/powerpoint/2010/main" val="4082296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14:window dir="vert"/>
      </p:transition>
    </mc:Choice>
    <mc:Fallback xmlns="">
      <p:transition spd="slow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" y="-34575"/>
            <a:ext cx="4621427" cy="65599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417846">
            <a:off x="8216951" y="1358913"/>
            <a:ext cx="1286799" cy="1286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5" name="组合 44"/>
          <p:cNvGrpSpPr/>
          <p:nvPr/>
        </p:nvGrpSpPr>
        <p:grpSpPr>
          <a:xfrm>
            <a:off x="7916827" y="4483162"/>
            <a:ext cx="4301440" cy="2276522"/>
            <a:chOff x="5917425" y="3435846"/>
            <a:chExt cx="3226575" cy="1707654"/>
          </a:xfrm>
        </p:grpSpPr>
        <p:pic>
          <p:nvPicPr>
            <p:cNvPr id="46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7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34" name="KSO_Shape"/>
          <p:cNvSpPr>
            <a:spLocks/>
          </p:cNvSpPr>
          <p:nvPr/>
        </p:nvSpPr>
        <p:spPr bwMode="auto">
          <a:xfrm>
            <a:off x="8401843" y="1707184"/>
            <a:ext cx="859598" cy="590255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36" name="Rectangle 49"/>
          <p:cNvSpPr/>
          <p:nvPr/>
        </p:nvSpPr>
        <p:spPr>
          <a:xfrm>
            <a:off x="7419237" y="3354019"/>
            <a:ext cx="2880320" cy="58477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lvl="1" algn="ctr"/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前期准备</a:t>
            </a:r>
            <a:endParaRPr lang="en-US" altLang="zh-CN" sz="3200" b="1" dirty="0">
              <a:solidFill>
                <a:schemeClr val="accent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8" name="Straight Connector 2"/>
          <p:cNvCxnSpPr/>
          <p:nvPr/>
        </p:nvCxnSpPr>
        <p:spPr>
          <a:xfrm>
            <a:off x="7779277" y="3938794"/>
            <a:ext cx="2160240" cy="0"/>
          </a:xfrm>
          <a:prstGeom prst="line">
            <a:avLst/>
          </a:prstGeom>
          <a:ln w="9525">
            <a:solidFill>
              <a:srgbClr val="2F5EB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矩形 47"/>
          <p:cNvSpPr/>
          <p:nvPr/>
        </p:nvSpPr>
        <p:spPr>
          <a:xfrm flipH="1">
            <a:off x="-3" y="6525344"/>
            <a:ext cx="12195177" cy="3605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 flipH="1">
            <a:off x="-4" y="6596410"/>
            <a:ext cx="12195177" cy="2889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5"/>
          <p:cNvSpPr/>
          <p:nvPr/>
        </p:nvSpPr>
        <p:spPr>
          <a:xfrm>
            <a:off x="9976569" y="6493142"/>
            <a:ext cx="1018294" cy="111815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10067547" y="6493142"/>
            <a:ext cx="107060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Rectangle 4"/>
          <p:cNvSpPr txBox="1">
            <a:spLocks noChangeArrowheads="1"/>
          </p:cNvSpPr>
          <p:nvPr/>
        </p:nvSpPr>
        <p:spPr bwMode="auto">
          <a:xfrm>
            <a:off x="10202043" y="6493142"/>
            <a:ext cx="79282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０</a:t>
            </a:r>
            <a:r>
              <a:rPr lang="en-US" altLang="zh-CN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1</a:t>
            </a:r>
            <a:endParaRPr lang="zh-CN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582923" y="1087362"/>
            <a:ext cx="208823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30000" dirty="0">
                <a:solidFill>
                  <a:schemeClr val="bg2"/>
                </a:solidFill>
                <a:latin typeface="Impact" pitchFamily="34" charset="0"/>
                <a:ea typeface="方正大黑简体" pitchFamily="2" charset="-122"/>
              </a:rPr>
              <a:t>1</a:t>
            </a:r>
            <a:endParaRPr lang="zh-CN" altLang="en-US" sz="30000" dirty="0">
              <a:solidFill>
                <a:schemeClr val="bg2"/>
              </a:solidFill>
              <a:latin typeface="Impact" pitchFamily="34" charset="0"/>
              <a:ea typeface="方正大黑简体" pitchFamily="2" charset="-122"/>
            </a:endParaRPr>
          </a:p>
        </p:txBody>
      </p:sp>
      <p:sp>
        <p:nvSpPr>
          <p:cNvPr id="35" name="TextBox 45"/>
          <p:cNvSpPr txBox="1"/>
          <p:nvPr/>
        </p:nvSpPr>
        <p:spPr>
          <a:xfrm>
            <a:off x="1129034" y="3354019"/>
            <a:ext cx="2730363" cy="163121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10000" dirty="0">
                <a:solidFill>
                  <a:schemeClr val="bg2"/>
                </a:solidFill>
                <a:latin typeface="Impact" pitchFamily="34" charset="0"/>
                <a:ea typeface="微软雅黑" panose="020B0503020204020204" pitchFamily="34" charset="-122"/>
              </a:rPr>
              <a:t>PART</a:t>
            </a:r>
          </a:p>
        </p:txBody>
      </p:sp>
    </p:spTree>
    <p:extLst>
      <p:ext uri="{BB962C8B-B14F-4D97-AF65-F5344CB8AC3E}">
        <p14:creationId xmlns:p14="http://schemas.microsoft.com/office/powerpoint/2010/main" val="35591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194" y="116633"/>
            <a:ext cx="2227349" cy="504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KSO_Shape"/>
          <p:cNvSpPr>
            <a:spLocks/>
          </p:cNvSpPr>
          <p:nvPr/>
        </p:nvSpPr>
        <p:spPr bwMode="auto">
          <a:xfrm>
            <a:off x="120923" y="206564"/>
            <a:ext cx="367893" cy="252620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7" name="文本框 9"/>
          <p:cNvSpPr txBox="1"/>
          <p:nvPr/>
        </p:nvSpPr>
        <p:spPr>
          <a:xfrm>
            <a:off x="552971" y="202431"/>
            <a:ext cx="151216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前期准备</a:t>
            </a:r>
          </a:p>
        </p:txBody>
      </p:sp>
      <p:sp>
        <p:nvSpPr>
          <p:cNvPr id="18" name="矩形 17"/>
          <p:cNvSpPr/>
          <p:nvPr/>
        </p:nvSpPr>
        <p:spPr>
          <a:xfrm flipH="1">
            <a:off x="-3" y="6525344"/>
            <a:ext cx="12195177" cy="3605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flipH="1">
            <a:off x="-4" y="6596410"/>
            <a:ext cx="12195177" cy="2889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5"/>
          <p:cNvSpPr/>
          <p:nvPr/>
        </p:nvSpPr>
        <p:spPr>
          <a:xfrm>
            <a:off x="9976569" y="6493142"/>
            <a:ext cx="1018294" cy="111815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0067547" y="6493142"/>
            <a:ext cx="107060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Rectangle 4"/>
          <p:cNvSpPr txBox="1">
            <a:spLocks noChangeArrowheads="1"/>
          </p:cNvSpPr>
          <p:nvPr/>
        </p:nvSpPr>
        <p:spPr bwMode="auto">
          <a:xfrm>
            <a:off x="10202043" y="6493142"/>
            <a:ext cx="79282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０</a:t>
            </a:r>
            <a:r>
              <a:rPr lang="en-US" altLang="zh-CN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2</a:t>
            </a:r>
            <a:endParaRPr lang="zh-CN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E43BEE9-1958-C440-ADE7-0259442F0A01}"/>
              </a:ext>
            </a:extLst>
          </p:cNvPr>
          <p:cNvSpPr txBox="1"/>
          <p:nvPr/>
        </p:nvSpPr>
        <p:spPr>
          <a:xfrm>
            <a:off x="2785219" y="2132856"/>
            <a:ext cx="94099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软件：</a:t>
            </a:r>
            <a:endParaRPr kumimoji="1" lang="en-US" altLang="zh-CN" dirty="0"/>
          </a:p>
          <a:p>
            <a:r>
              <a:rPr kumimoji="1" lang="en-US" altLang="zh-CN" dirty="0"/>
              <a:t>1</a:t>
            </a:r>
            <a:r>
              <a:rPr kumimoji="1" lang="zh-Hans" altLang="en-US" dirty="0"/>
              <a:t>、</a:t>
            </a:r>
            <a:r>
              <a:rPr kumimoji="1" lang="zh-CN" altLang="en-US" dirty="0"/>
              <a:t>虚拟机软件：</a:t>
            </a:r>
            <a:r>
              <a:rPr kumimoji="1" lang="en-US" altLang="zh-CN" dirty="0"/>
              <a:t>VirtualBo</a:t>
            </a:r>
            <a:r>
              <a:rPr kumimoji="1" lang="en-US" altLang="zh-Hans" dirty="0"/>
              <a:t>x</a:t>
            </a:r>
            <a:r>
              <a:rPr kumimoji="1" lang="zh-Hans" altLang="en-US" dirty="0"/>
              <a:t>（</a:t>
            </a:r>
            <a:r>
              <a:rPr kumimoji="1" lang="en" altLang="zh-Hans" dirty="0">
                <a:hlinkClick r:id="rId4"/>
              </a:rPr>
              <a:t>https://www.virtualbox.org/wiki/Downloads</a:t>
            </a:r>
            <a:r>
              <a:rPr kumimoji="1" lang="zh-Hans" altLang="en-US" dirty="0"/>
              <a:t>）</a:t>
            </a:r>
            <a:endParaRPr kumimoji="1" lang="en-US" altLang="zh-Hans" dirty="0"/>
          </a:p>
          <a:p>
            <a:r>
              <a:rPr kumimoji="1" lang="zh-Hans" altLang="en-US" dirty="0"/>
              <a:t>                                </a:t>
            </a:r>
            <a:r>
              <a:rPr kumimoji="1" lang="zh-CN" altLang="en-US" dirty="0"/>
              <a:t>根据自己的宿主机系统下载合适的安装包</a:t>
            </a:r>
            <a:endParaRPr kumimoji="1" lang="en-US" altLang="zh-CN" dirty="0"/>
          </a:p>
          <a:p>
            <a:r>
              <a:rPr kumimoji="1" lang="en-US" altLang="zh-Hans" dirty="0"/>
              <a:t>2</a:t>
            </a:r>
            <a:r>
              <a:rPr kumimoji="1" lang="zh-Hans" altLang="en-US" dirty="0"/>
              <a:t>、</a:t>
            </a:r>
            <a:r>
              <a:rPr kumimoji="1" lang="zh-CN" altLang="en-US" dirty="0"/>
              <a:t>系统镜像：</a:t>
            </a:r>
            <a:r>
              <a:rPr kumimoji="1" lang="en" altLang="zh-CN" dirty="0"/>
              <a:t>SLES-11-SP2-DVD-x86_64-GM-DVD1.iso</a:t>
            </a:r>
            <a:r>
              <a:rPr kumimoji="1" lang="zh-CN" altLang="en-US" dirty="0"/>
              <a:t>和</a:t>
            </a:r>
            <a:r>
              <a:rPr kumimoji="1" lang="en-US" altLang="zh-Hans" dirty="0"/>
              <a:t>SLES-11-SP2-DVD-x86_64-GM-DVD2.iso</a:t>
            </a:r>
          </a:p>
          <a:p>
            <a:r>
              <a:rPr kumimoji="1" lang="zh-Hans" altLang="en-US" dirty="0"/>
              <a:t>                          （</a:t>
            </a:r>
            <a:r>
              <a:rPr kumimoji="1" lang="en" altLang="zh-Hans" dirty="0"/>
              <a:t> </a:t>
            </a:r>
            <a:r>
              <a:rPr kumimoji="1" lang="en" altLang="zh-Hans" dirty="0">
                <a:hlinkClick r:id="rId5"/>
              </a:rPr>
              <a:t>https://</a:t>
            </a:r>
            <a:r>
              <a:rPr kumimoji="1" lang="en" altLang="zh-Hans" dirty="0" err="1">
                <a:hlinkClick r:id="rId5"/>
              </a:rPr>
              <a:t>www.suse.com</a:t>
            </a:r>
            <a:r>
              <a:rPr kumimoji="1" lang="en" altLang="zh-Hans" dirty="0">
                <a:hlinkClick r:id="rId5"/>
              </a:rPr>
              <a:t>/</a:t>
            </a:r>
            <a:r>
              <a:rPr kumimoji="1" lang="en" altLang="zh-Hans" dirty="0" err="1">
                <a:hlinkClick r:id="rId5"/>
              </a:rPr>
              <a:t>zh-cn</a:t>
            </a:r>
            <a:r>
              <a:rPr kumimoji="1" lang="en" altLang="zh-Hans" dirty="0">
                <a:hlinkClick r:id="rId5"/>
              </a:rPr>
              <a:t>/download-</a:t>
            </a:r>
            <a:r>
              <a:rPr kumimoji="1" lang="en" altLang="zh-Hans" dirty="0" err="1">
                <a:hlinkClick r:id="rId5"/>
              </a:rPr>
              <a:t>linux</a:t>
            </a:r>
            <a:r>
              <a:rPr kumimoji="1" lang="en" altLang="zh-Hans" dirty="0">
                <a:hlinkClick r:id="rId5"/>
              </a:rPr>
              <a:t>/ </a:t>
            </a:r>
            <a:r>
              <a:rPr kumimoji="1" lang="zh-Hans" altLang="en-US" dirty="0"/>
              <a:t>）                            </a:t>
            </a:r>
            <a:endParaRPr kumimoji="1" lang="en" altLang="zh-CN" dirty="0"/>
          </a:p>
        </p:txBody>
      </p:sp>
    </p:spTree>
    <p:extLst>
      <p:ext uri="{BB962C8B-B14F-4D97-AF65-F5344CB8AC3E}">
        <p14:creationId xmlns:p14="http://schemas.microsoft.com/office/powerpoint/2010/main" val="4074686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7040" y="1096283"/>
            <a:ext cx="1822450" cy="1822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" y="0"/>
            <a:ext cx="4621213" cy="65964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5" name="组合 44"/>
          <p:cNvGrpSpPr/>
          <p:nvPr/>
        </p:nvGrpSpPr>
        <p:grpSpPr>
          <a:xfrm>
            <a:off x="7916827" y="4483162"/>
            <a:ext cx="4301440" cy="2276522"/>
            <a:chOff x="5917425" y="3435846"/>
            <a:chExt cx="3226575" cy="1707654"/>
          </a:xfrm>
        </p:grpSpPr>
        <p:pic>
          <p:nvPicPr>
            <p:cNvPr id="46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7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35" name="TextBox 45"/>
          <p:cNvSpPr txBox="1"/>
          <p:nvPr/>
        </p:nvSpPr>
        <p:spPr>
          <a:xfrm>
            <a:off x="755430" y="3645024"/>
            <a:ext cx="2730363" cy="163121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10000" dirty="0">
                <a:solidFill>
                  <a:schemeClr val="bg1"/>
                </a:solidFill>
                <a:latin typeface="Impact" pitchFamily="34" charset="0"/>
                <a:ea typeface="微软雅黑" panose="020B0503020204020204" pitchFamily="34" charset="-122"/>
              </a:rPr>
              <a:t>PART</a:t>
            </a:r>
          </a:p>
        </p:txBody>
      </p:sp>
      <p:sp>
        <p:nvSpPr>
          <p:cNvPr id="36" name="Rectangle 49"/>
          <p:cNvSpPr/>
          <p:nvPr/>
        </p:nvSpPr>
        <p:spPr>
          <a:xfrm>
            <a:off x="6944688" y="3120643"/>
            <a:ext cx="3122859" cy="58477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lvl="1" algn="ctr"/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系统安装</a:t>
            </a:r>
            <a:endParaRPr lang="en-US" altLang="zh-CN" sz="3200" b="1" dirty="0">
              <a:solidFill>
                <a:schemeClr val="accent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8" name="Straight Connector 2"/>
          <p:cNvCxnSpPr/>
          <p:nvPr/>
        </p:nvCxnSpPr>
        <p:spPr>
          <a:xfrm>
            <a:off x="7321995" y="3754323"/>
            <a:ext cx="2448000" cy="0"/>
          </a:xfrm>
          <a:prstGeom prst="line">
            <a:avLst/>
          </a:prstGeom>
          <a:ln w="9525">
            <a:solidFill>
              <a:srgbClr val="2F5EB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KSO_Shape"/>
          <p:cNvSpPr>
            <a:spLocks/>
          </p:cNvSpPr>
          <p:nvPr/>
        </p:nvSpPr>
        <p:spPr bwMode="auto">
          <a:xfrm>
            <a:off x="8205471" y="1722481"/>
            <a:ext cx="725588" cy="570053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17" name="矩形 16"/>
          <p:cNvSpPr/>
          <p:nvPr/>
        </p:nvSpPr>
        <p:spPr>
          <a:xfrm flipH="1">
            <a:off x="-3" y="6525344"/>
            <a:ext cx="12195177" cy="36051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 flipH="1">
            <a:off x="-4" y="6596410"/>
            <a:ext cx="12195177" cy="28897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458891" y="1096283"/>
            <a:ext cx="141456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0" dirty="0">
                <a:solidFill>
                  <a:schemeClr val="bg2"/>
                </a:solidFill>
                <a:latin typeface="Impact" pitchFamily="34" charset="0"/>
              </a:rPr>
              <a:t>2</a:t>
            </a:r>
            <a:endParaRPr lang="zh-CN" altLang="en-US" sz="30000" dirty="0">
              <a:solidFill>
                <a:schemeClr val="bg2"/>
              </a:solidFill>
              <a:latin typeface="Impact" pitchFamily="34" charset="0"/>
            </a:endParaRPr>
          </a:p>
        </p:txBody>
      </p:sp>
      <p:sp>
        <p:nvSpPr>
          <p:cNvPr id="23" name="矩形 5">
            <a:extLst>
              <a:ext uri="{FF2B5EF4-FFF2-40B4-BE49-F238E27FC236}">
                <a16:creationId xmlns:a16="http://schemas.microsoft.com/office/drawing/2014/main" id="{DC7EABB1-BB7C-5741-839E-CA88CC798F71}"/>
              </a:ext>
            </a:extLst>
          </p:cNvPr>
          <p:cNvSpPr/>
          <p:nvPr/>
        </p:nvSpPr>
        <p:spPr>
          <a:xfrm>
            <a:off x="9976569" y="6493142"/>
            <a:ext cx="1018294" cy="111815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A41495AA-BACD-F94D-BAD3-2E859D9A95C8}"/>
              </a:ext>
            </a:extLst>
          </p:cNvPr>
          <p:cNvSpPr/>
          <p:nvPr/>
        </p:nvSpPr>
        <p:spPr>
          <a:xfrm>
            <a:off x="10067547" y="6493142"/>
            <a:ext cx="107060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4">
            <a:extLst>
              <a:ext uri="{FF2B5EF4-FFF2-40B4-BE49-F238E27FC236}">
                <a16:creationId xmlns:a16="http://schemas.microsoft.com/office/drawing/2014/main" id="{5F14F144-EEDB-0C4A-B188-23BF1BF5E1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02043" y="6493142"/>
            <a:ext cx="79282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０</a:t>
            </a:r>
            <a:r>
              <a:rPr lang="en-US" altLang="zh-Han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3</a:t>
            </a:r>
            <a:endParaRPr lang="zh-CN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4499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093" y="116633"/>
            <a:ext cx="2227349" cy="504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文本框 9"/>
          <p:cNvSpPr txBox="1"/>
          <p:nvPr/>
        </p:nvSpPr>
        <p:spPr>
          <a:xfrm>
            <a:off x="552971" y="202431"/>
            <a:ext cx="151216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系统安装</a:t>
            </a:r>
          </a:p>
        </p:txBody>
      </p:sp>
      <p:sp>
        <p:nvSpPr>
          <p:cNvPr id="18" name="矩形 17"/>
          <p:cNvSpPr/>
          <p:nvPr/>
        </p:nvSpPr>
        <p:spPr>
          <a:xfrm flipH="1">
            <a:off x="-3" y="6525344"/>
            <a:ext cx="12195177" cy="3605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flipH="1">
            <a:off x="-4" y="6596410"/>
            <a:ext cx="12195177" cy="2889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KSO_Shape">
            <a:extLst>
              <a:ext uri="{FF2B5EF4-FFF2-40B4-BE49-F238E27FC236}">
                <a16:creationId xmlns:a16="http://schemas.microsoft.com/office/drawing/2014/main" id="{5C92105A-416B-0F4D-86BE-099DD17287B0}"/>
              </a:ext>
            </a:extLst>
          </p:cNvPr>
          <p:cNvSpPr>
            <a:spLocks/>
          </p:cNvSpPr>
          <p:nvPr/>
        </p:nvSpPr>
        <p:spPr bwMode="auto">
          <a:xfrm>
            <a:off x="113070" y="224672"/>
            <a:ext cx="367893" cy="252000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dirty="0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15" name="矩形 5">
            <a:extLst>
              <a:ext uri="{FF2B5EF4-FFF2-40B4-BE49-F238E27FC236}">
                <a16:creationId xmlns:a16="http://schemas.microsoft.com/office/drawing/2014/main" id="{BF6D8431-BDFF-6A46-B853-64ABC228F53D}"/>
              </a:ext>
            </a:extLst>
          </p:cNvPr>
          <p:cNvSpPr/>
          <p:nvPr/>
        </p:nvSpPr>
        <p:spPr>
          <a:xfrm>
            <a:off x="9976569" y="6493142"/>
            <a:ext cx="1018294" cy="111815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656BFF8-9F35-A74F-AA15-F854EB611B35}"/>
              </a:ext>
            </a:extLst>
          </p:cNvPr>
          <p:cNvSpPr/>
          <p:nvPr/>
        </p:nvSpPr>
        <p:spPr>
          <a:xfrm>
            <a:off x="10067547" y="6493142"/>
            <a:ext cx="107060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1C2C9F0A-8B72-6646-B19D-E85DE042AA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02043" y="6493142"/>
            <a:ext cx="79282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０</a:t>
            </a:r>
            <a:r>
              <a:rPr lang="en-US" altLang="zh-CN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4</a:t>
            </a:r>
            <a:endParaRPr lang="zh-CN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5CFA8785-FF44-4141-B5C8-B903B1E25E97}"/>
              </a:ext>
            </a:extLst>
          </p:cNvPr>
          <p:cNvSpPr txBox="1"/>
          <p:nvPr/>
        </p:nvSpPr>
        <p:spPr>
          <a:xfrm>
            <a:off x="2091754" y="1694520"/>
            <a:ext cx="824491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Hans" dirty="0"/>
              <a:t>1</a:t>
            </a:r>
            <a:r>
              <a:rPr kumimoji="1" lang="zh-Hans" altLang="en-US" dirty="0"/>
              <a:t>、</a:t>
            </a:r>
            <a:r>
              <a:rPr kumimoji="1" lang="zh-CN" altLang="en-US" dirty="0"/>
              <a:t>创建</a:t>
            </a:r>
            <a:r>
              <a:rPr kumimoji="1" lang="en-US" altLang="zh-CN" dirty="0"/>
              <a:t>VirtualBox</a:t>
            </a:r>
            <a:r>
              <a:rPr kumimoji="1" lang="zh-CN" altLang="en-US" dirty="0"/>
              <a:t>空白虚拟机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2</a:t>
            </a:r>
            <a:r>
              <a:rPr kumimoji="1" lang="zh-Hans" altLang="en-US" dirty="0"/>
              <a:t>、</a:t>
            </a:r>
            <a:r>
              <a:rPr kumimoji="1" lang="zh-CN" altLang="en-US" dirty="0"/>
              <a:t>安装</a:t>
            </a:r>
            <a:r>
              <a:rPr kumimoji="1" lang="en-US" altLang="zh-CN" dirty="0"/>
              <a:t>SUSE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Linux</a:t>
            </a:r>
            <a:r>
              <a:rPr kumimoji="1" lang="zh-CN" altLang="en-US" dirty="0"/>
              <a:t>系统</a:t>
            </a:r>
            <a:endParaRPr kumimoji="1" lang="en-US" altLang="zh-Han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3</a:t>
            </a:r>
            <a:r>
              <a:rPr kumimoji="1" lang="zh-Hans" altLang="en-US" dirty="0"/>
              <a:t>、</a:t>
            </a:r>
            <a:r>
              <a:rPr kumimoji="1" lang="zh-CN" altLang="en-US" dirty="0"/>
              <a:t>系统分区（</a:t>
            </a:r>
            <a:r>
              <a:rPr kumimoji="1" lang="en-US" altLang="zh-CN" dirty="0"/>
              <a:t>/</a:t>
            </a:r>
            <a:r>
              <a:rPr kumimoji="1" lang="en-US" altLang="zh-Hans" dirty="0"/>
              <a:t>swap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/boot</a:t>
            </a:r>
            <a:r>
              <a:rPr kumimoji="1" lang="zh-Hans" altLang="en-US" dirty="0"/>
              <a:t>、</a:t>
            </a:r>
            <a:r>
              <a:rPr kumimoji="1" lang="zh-CN" altLang="en-US" dirty="0"/>
              <a:t>根分区</a:t>
            </a:r>
            <a:r>
              <a:rPr kumimoji="1" lang="en-US" altLang="zh-CN" dirty="0"/>
              <a:t>/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4</a:t>
            </a:r>
            <a:r>
              <a:rPr kumimoji="1" lang="zh-Hans" altLang="en-US" dirty="0"/>
              <a:t>、</a:t>
            </a:r>
            <a:r>
              <a:rPr kumimoji="1" lang="zh-CN" altLang="en-US" dirty="0"/>
              <a:t>预装软件选择（最小系统）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5</a:t>
            </a:r>
            <a:r>
              <a:rPr kumimoji="1" lang="zh-CN" altLang="en-US" dirty="0"/>
              <a:t>、其它配置</a:t>
            </a: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设置</a:t>
            </a:r>
            <a:r>
              <a:rPr kumimoji="1" lang="en-US" altLang="zh-CN" dirty="0"/>
              <a:t>root</a:t>
            </a:r>
            <a:r>
              <a:rPr kumimoji="1" lang="zh-CN" altLang="en-US" dirty="0"/>
              <a:t>用户密码（必须）</a:t>
            </a: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主机名和域名</a:t>
            </a: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防火墙、</a:t>
            </a:r>
            <a:r>
              <a:rPr kumimoji="1" lang="en-US" altLang="zh-CN" dirty="0"/>
              <a:t>SSH</a:t>
            </a:r>
            <a:r>
              <a:rPr kumimoji="1" lang="zh-CN" altLang="en-US" dirty="0"/>
              <a:t>端口信息</a:t>
            </a: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网卡设置（选择“跳过网络测试”）</a:t>
            </a: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创建一个本地用户（暂时不创建，在后续的“用户管理”专题中会进行）</a:t>
            </a: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27262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6551" y="1196752"/>
            <a:ext cx="1822450" cy="1822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" y="8894"/>
            <a:ext cx="4621213" cy="6596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5" name="组合 44"/>
          <p:cNvGrpSpPr/>
          <p:nvPr/>
        </p:nvGrpSpPr>
        <p:grpSpPr>
          <a:xfrm>
            <a:off x="7916827" y="4483162"/>
            <a:ext cx="4301440" cy="2276522"/>
            <a:chOff x="5917425" y="3435846"/>
            <a:chExt cx="3226575" cy="1707654"/>
          </a:xfrm>
        </p:grpSpPr>
        <p:pic>
          <p:nvPicPr>
            <p:cNvPr id="46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7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35" name="TextBox 45"/>
          <p:cNvSpPr txBox="1"/>
          <p:nvPr/>
        </p:nvSpPr>
        <p:spPr>
          <a:xfrm>
            <a:off x="630920" y="3292684"/>
            <a:ext cx="2730363" cy="163121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10000" dirty="0">
                <a:solidFill>
                  <a:schemeClr val="bg2"/>
                </a:solidFill>
                <a:latin typeface="Impact" pitchFamily="34" charset="0"/>
                <a:ea typeface="微软雅黑" panose="020B0503020204020204" pitchFamily="34" charset="-122"/>
              </a:rPr>
              <a:t>PART</a:t>
            </a:r>
          </a:p>
        </p:txBody>
      </p:sp>
      <p:sp>
        <p:nvSpPr>
          <p:cNvPr id="36" name="Rectangle 49"/>
          <p:cNvSpPr/>
          <p:nvPr/>
        </p:nvSpPr>
        <p:spPr>
          <a:xfrm>
            <a:off x="6961683" y="3068960"/>
            <a:ext cx="3888432" cy="58477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lvl="1" algn="ctr"/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后续操作</a:t>
            </a:r>
            <a:endParaRPr lang="en-US" altLang="zh-CN" sz="3200" b="1" dirty="0">
              <a:solidFill>
                <a:schemeClr val="accent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8" name="Straight Connector 2"/>
          <p:cNvCxnSpPr/>
          <p:nvPr/>
        </p:nvCxnSpPr>
        <p:spPr>
          <a:xfrm>
            <a:off x="7969795" y="3645024"/>
            <a:ext cx="2160240" cy="0"/>
          </a:xfrm>
          <a:prstGeom prst="line">
            <a:avLst/>
          </a:prstGeom>
          <a:ln w="9525">
            <a:solidFill>
              <a:srgbClr val="2F5EB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KSO_Shape"/>
          <p:cNvSpPr>
            <a:spLocks/>
          </p:cNvSpPr>
          <p:nvPr/>
        </p:nvSpPr>
        <p:spPr bwMode="auto">
          <a:xfrm>
            <a:off x="8569155" y="1703441"/>
            <a:ext cx="817242" cy="809071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18" name="矩形 17"/>
          <p:cNvSpPr/>
          <p:nvPr/>
        </p:nvSpPr>
        <p:spPr>
          <a:xfrm flipH="1">
            <a:off x="-3" y="6525344"/>
            <a:ext cx="12195177" cy="3605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flipH="1">
            <a:off x="-4" y="6596410"/>
            <a:ext cx="12195177" cy="2889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340422" y="869609"/>
            <a:ext cx="148092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0" dirty="0">
                <a:solidFill>
                  <a:schemeClr val="bg2"/>
                </a:solidFill>
                <a:latin typeface="Impact" pitchFamily="34" charset="0"/>
              </a:rPr>
              <a:t>3</a:t>
            </a:r>
            <a:endParaRPr lang="zh-CN" altLang="en-US" sz="30000" dirty="0">
              <a:solidFill>
                <a:schemeClr val="bg2"/>
              </a:solidFill>
              <a:latin typeface="Impact" pitchFamily="34" charset="0"/>
            </a:endParaRPr>
          </a:p>
        </p:txBody>
      </p:sp>
      <p:sp>
        <p:nvSpPr>
          <p:cNvPr id="25" name="矩形 5">
            <a:extLst>
              <a:ext uri="{FF2B5EF4-FFF2-40B4-BE49-F238E27FC236}">
                <a16:creationId xmlns:a16="http://schemas.microsoft.com/office/drawing/2014/main" id="{6027925C-8E7E-BE4E-92C3-89129260B23D}"/>
              </a:ext>
            </a:extLst>
          </p:cNvPr>
          <p:cNvSpPr/>
          <p:nvPr/>
        </p:nvSpPr>
        <p:spPr>
          <a:xfrm>
            <a:off x="9976569" y="6493142"/>
            <a:ext cx="1018294" cy="111815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F3532B86-970F-2F4B-A862-4537C958290F}"/>
              </a:ext>
            </a:extLst>
          </p:cNvPr>
          <p:cNvSpPr/>
          <p:nvPr/>
        </p:nvSpPr>
        <p:spPr>
          <a:xfrm>
            <a:off x="10067547" y="6493142"/>
            <a:ext cx="107060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Rectangle 4">
            <a:extLst>
              <a:ext uri="{FF2B5EF4-FFF2-40B4-BE49-F238E27FC236}">
                <a16:creationId xmlns:a16="http://schemas.microsoft.com/office/drawing/2014/main" id="{208CE189-95F7-2C46-9776-C0ACAAE909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02043" y="6493142"/>
            <a:ext cx="79282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０</a:t>
            </a:r>
            <a:r>
              <a:rPr lang="en-US" altLang="zh-Han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5</a:t>
            </a:r>
            <a:endParaRPr lang="zh-CN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319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194" y="116633"/>
            <a:ext cx="1638300" cy="49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文本框 9"/>
          <p:cNvSpPr txBox="1"/>
          <p:nvPr/>
        </p:nvSpPr>
        <p:spPr>
          <a:xfrm>
            <a:off x="336947" y="202431"/>
            <a:ext cx="151216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后续操作</a:t>
            </a:r>
            <a:endParaRPr lang="en-US" altLang="zh-CN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 flipH="1">
            <a:off x="-3" y="6525344"/>
            <a:ext cx="12195177" cy="3605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flipH="1">
            <a:off x="-4" y="6596410"/>
            <a:ext cx="12195177" cy="2889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5"/>
          <p:cNvSpPr/>
          <p:nvPr/>
        </p:nvSpPr>
        <p:spPr>
          <a:xfrm>
            <a:off x="9976569" y="6493142"/>
            <a:ext cx="1018294" cy="111815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0067547" y="6493142"/>
            <a:ext cx="107060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Rectangle 4"/>
          <p:cNvSpPr txBox="1">
            <a:spLocks noChangeArrowheads="1"/>
          </p:cNvSpPr>
          <p:nvPr/>
        </p:nvSpPr>
        <p:spPr bwMode="auto">
          <a:xfrm>
            <a:off x="10202043" y="6493142"/>
            <a:ext cx="79282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０</a:t>
            </a:r>
            <a:r>
              <a:rPr lang="en-US" altLang="zh-Han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6</a:t>
            </a:r>
            <a:endParaRPr lang="zh-CN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2" name="KSO_Shape">
            <a:extLst>
              <a:ext uri="{FF2B5EF4-FFF2-40B4-BE49-F238E27FC236}">
                <a16:creationId xmlns:a16="http://schemas.microsoft.com/office/drawing/2014/main" id="{2564B5F6-A164-AD49-9F52-2D16437F5F8B}"/>
              </a:ext>
            </a:extLst>
          </p:cNvPr>
          <p:cNvSpPr>
            <a:spLocks/>
          </p:cNvSpPr>
          <p:nvPr/>
        </p:nvSpPr>
        <p:spPr bwMode="auto">
          <a:xfrm>
            <a:off x="153347" y="161613"/>
            <a:ext cx="367200" cy="372173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B4928E5-AB2D-BA43-9864-F0DE7C5F6DA8}"/>
              </a:ext>
            </a:extLst>
          </p:cNvPr>
          <p:cNvSpPr txBox="1"/>
          <p:nvPr/>
        </p:nvSpPr>
        <p:spPr>
          <a:xfrm>
            <a:off x="1812129" y="375555"/>
            <a:ext cx="1004609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系统网络设置：</a:t>
            </a: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VirtualBox</a:t>
            </a:r>
            <a:r>
              <a:rPr kumimoji="1" lang="zh-CN" altLang="en-US" dirty="0"/>
              <a:t>网络配置：</a:t>
            </a:r>
            <a:r>
              <a:rPr kumimoji="1" lang="en-US" altLang="zh-CN" dirty="0"/>
              <a:t>NAT</a:t>
            </a:r>
            <a:r>
              <a:rPr kumimoji="1" lang="zh-Hans" altLang="en-US" dirty="0"/>
              <a:t>、</a:t>
            </a:r>
            <a:r>
              <a:rPr lang="en" altLang="zh-CN" dirty="0"/>
              <a:t> </a:t>
            </a:r>
            <a:r>
              <a:rPr lang="zh-CN" altLang="en" dirty="0"/>
              <a:t>桥接</a:t>
            </a:r>
            <a:r>
              <a:rPr lang="zh-CN" altLang="en-US" dirty="0"/>
              <a:t>、</a:t>
            </a:r>
            <a:r>
              <a:rPr lang="en-US" altLang="zh-CN" dirty="0"/>
              <a:t>H</a:t>
            </a:r>
            <a:r>
              <a:rPr lang="en-US" altLang="zh-Hans" dirty="0"/>
              <a:t>ost-only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Hans" dirty="0"/>
              <a:t>Linux</a:t>
            </a:r>
            <a:r>
              <a:rPr kumimoji="1" lang="zh-CN" altLang="en-US" dirty="0"/>
              <a:t>系统网络配置：</a:t>
            </a:r>
            <a:r>
              <a:rPr kumimoji="1" lang="en-US" altLang="zh-CN" dirty="0" err="1"/>
              <a:t>ifconfig</a:t>
            </a:r>
            <a:r>
              <a:rPr kumimoji="1" lang="zh-Hans" altLang="en-US" dirty="0"/>
              <a:t> 、</a:t>
            </a:r>
            <a:r>
              <a:rPr kumimoji="1" lang="en-US" altLang="zh-Hans" dirty="0"/>
              <a:t>/</a:t>
            </a:r>
            <a:r>
              <a:rPr kumimoji="1" lang="en-US" altLang="zh-Hans" dirty="0" err="1"/>
              <a:t>etc</a:t>
            </a:r>
            <a:r>
              <a:rPr kumimoji="1" lang="en-US" altLang="zh-Hans" dirty="0"/>
              <a:t>/hosts</a:t>
            </a:r>
            <a:r>
              <a:rPr kumimoji="1" lang="zh-Hans" altLang="en-US" dirty="0"/>
              <a:t>（</a:t>
            </a:r>
            <a:r>
              <a:rPr kumimoji="1" lang="en-US" altLang="zh-Hans" dirty="0"/>
              <a:t>DNS</a:t>
            </a:r>
            <a:r>
              <a:rPr kumimoji="1" lang="zh-Hans" altLang="en-US" dirty="0"/>
              <a:t>）、</a:t>
            </a:r>
            <a:r>
              <a:rPr kumimoji="1" lang="en-US" altLang="zh-Hans" dirty="0"/>
              <a:t>/</a:t>
            </a:r>
            <a:r>
              <a:rPr kumimoji="1" lang="en-US" altLang="zh-Hans" dirty="0" err="1"/>
              <a:t>etc</a:t>
            </a:r>
            <a:r>
              <a:rPr kumimoji="1" lang="en-US" altLang="zh-Hans" dirty="0"/>
              <a:t>/</a:t>
            </a:r>
            <a:r>
              <a:rPr kumimoji="1" lang="en-US" altLang="zh-Hans" dirty="0" err="1"/>
              <a:t>sysconfig</a:t>
            </a:r>
            <a:r>
              <a:rPr kumimoji="1" lang="en-US" altLang="zh-Hans" dirty="0"/>
              <a:t>/network/ifcfg-eth0</a:t>
            </a:r>
            <a:r>
              <a:rPr kumimoji="1" lang="zh-Hans" altLang="en-US" dirty="0"/>
              <a:t>（</a:t>
            </a:r>
            <a:r>
              <a:rPr kumimoji="1" lang="en-US" altLang="zh-Hans" dirty="0"/>
              <a:t>DHCP</a:t>
            </a:r>
            <a:r>
              <a:rPr kumimoji="1" lang="zh-Hans" altLang="en-US" dirty="0"/>
              <a:t>）</a:t>
            </a:r>
            <a:endParaRPr kumimoji="1" lang="en-US" altLang="zh-Han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Linux</a:t>
            </a:r>
            <a:r>
              <a:rPr kumimoji="1" lang="zh-CN" altLang="en-US" dirty="0"/>
              <a:t>系统主机名：</a:t>
            </a:r>
            <a:r>
              <a:rPr kumimoji="1" lang="en-US" altLang="zh-CN" dirty="0"/>
              <a:t>hostname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/</a:t>
            </a:r>
            <a:r>
              <a:rPr kumimoji="1" lang="en-US" altLang="zh-Hans" dirty="0" err="1"/>
              <a:t>etc</a:t>
            </a:r>
            <a:r>
              <a:rPr kumimoji="1" lang="en-US" altLang="zh-Hans" dirty="0"/>
              <a:t>/HOSTNAME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登录（</a:t>
            </a:r>
            <a:r>
              <a:rPr kumimoji="1" lang="en-US" altLang="zh-CN" dirty="0"/>
              <a:t>Linux</a:t>
            </a:r>
            <a:r>
              <a:rPr kumimoji="1" lang="zh-CN" altLang="en-US" dirty="0"/>
              <a:t>是一种多用户用任务操作系统）：</a:t>
            </a: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SSH</a:t>
            </a:r>
            <a:r>
              <a:rPr kumimoji="1" lang="zh-CN" altLang="en-US" dirty="0"/>
              <a:t>或</a:t>
            </a:r>
            <a:r>
              <a:rPr kumimoji="1" lang="en-US" altLang="zh-CN" dirty="0"/>
              <a:t>telnet</a:t>
            </a:r>
            <a:r>
              <a:rPr kumimoji="1" lang="zh-CN" altLang="en-US" dirty="0"/>
              <a:t>登录</a:t>
            </a:r>
            <a:r>
              <a:rPr kumimoji="1" lang="zh-Hans" altLang="en-US" dirty="0"/>
              <a:t>（</a:t>
            </a:r>
            <a:r>
              <a:rPr kumimoji="1" lang="zh-CN" altLang="en-US" dirty="0"/>
              <a:t>虚拟终端</a:t>
            </a:r>
            <a:r>
              <a:rPr kumimoji="1" lang="en-US" altLang="zh-CN" dirty="0"/>
              <a:t>p</a:t>
            </a:r>
            <a:r>
              <a:rPr kumimoji="1" lang="en-US" altLang="zh-Hans" dirty="0"/>
              <a:t>ts</a:t>
            </a:r>
            <a:r>
              <a:rPr kumimoji="1" lang="zh-Hans" altLang="en-US" dirty="0"/>
              <a:t>）</a:t>
            </a:r>
            <a:endParaRPr kumimoji="1" lang="en-US" altLang="zh-Han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控制台终端登录</a:t>
            </a:r>
            <a:r>
              <a:rPr kumimoji="1" lang="zh-Hans" altLang="en-US" dirty="0"/>
              <a:t>（</a:t>
            </a:r>
            <a:r>
              <a:rPr kumimoji="1" lang="en-US" altLang="zh-Hans" dirty="0" err="1"/>
              <a:t>tty</a:t>
            </a:r>
            <a:r>
              <a:rPr kumimoji="1" lang="zh-Hans" altLang="en-US" dirty="0"/>
              <a:t>）</a:t>
            </a:r>
            <a:endParaRPr kumimoji="1" lang="en-US" altLang="zh-Han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Hans" dirty="0"/>
              <a:t>who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am</a:t>
            </a:r>
            <a:r>
              <a:rPr kumimoji="1" lang="zh-Hans" altLang="en-US" dirty="0"/>
              <a:t> </a:t>
            </a:r>
            <a:r>
              <a:rPr kumimoji="1" lang="en-US" altLang="zh-Hans" dirty="0" err="1"/>
              <a:t>i</a:t>
            </a:r>
            <a:r>
              <a:rPr kumimoji="1" lang="zh-Hans" altLang="en-US" dirty="0"/>
              <a:t> （</a:t>
            </a:r>
            <a:r>
              <a:rPr kumimoji="1" lang="zh-CN" altLang="en-US" dirty="0"/>
              <a:t>查看当前登录用户</a:t>
            </a:r>
            <a:r>
              <a:rPr kumimoji="1" lang="zh-Hans" altLang="en-US" dirty="0"/>
              <a:t>）、</a:t>
            </a:r>
            <a:r>
              <a:rPr kumimoji="1" lang="en-US" altLang="zh-Hans" dirty="0"/>
              <a:t>who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-u</a:t>
            </a:r>
            <a:r>
              <a:rPr kumimoji="1" lang="zh-Hans" altLang="en-US" dirty="0"/>
              <a:t>（</a:t>
            </a:r>
            <a:r>
              <a:rPr kumimoji="1" lang="zh-CN" altLang="en-US" dirty="0"/>
              <a:t>查看系统当前所有登录用户</a:t>
            </a:r>
            <a:r>
              <a:rPr kumimoji="1" lang="zh-Hans" altLang="en-US" dirty="0"/>
              <a:t>）</a:t>
            </a:r>
            <a:endParaRPr kumimoji="1" lang="en-US" altLang="zh-Han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Linux</a:t>
            </a:r>
            <a:r>
              <a:rPr kumimoji="1" lang="zh-CN" altLang="en-US" dirty="0"/>
              <a:t>文件目录结构：</a:t>
            </a: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根目录</a:t>
            </a:r>
            <a:r>
              <a:rPr kumimoji="1" lang="en-US" altLang="zh-CN" dirty="0"/>
              <a:t>/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/bin</a:t>
            </a:r>
            <a:r>
              <a:rPr kumimoji="1" lang="zh-CN" altLang="en-US" dirty="0"/>
              <a:t>和</a:t>
            </a:r>
            <a:r>
              <a:rPr kumimoji="1" lang="en-US" altLang="zh-CN" dirty="0"/>
              <a:t>/</a:t>
            </a:r>
            <a:r>
              <a:rPr kumimoji="1" lang="en-US" altLang="zh-Hans" dirty="0" err="1"/>
              <a:t>sbin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/boot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/dev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/</a:t>
            </a:r>
            <a:r>
              <a:rPr kumimoji="1" lang="en-US" altLang="zh-Hans" dirty="0" err="1"/>
              <a:t>etc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/home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/root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/</a:t>
            </a:r>
            <a:r>
              <a:rPr kumimoji="1" lang="en-US" altLang="zh-Hans" dirty="0" err="1"/>
              <a:t>usr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查看系统硬件信息</a:t>
            </a:r>
            <a:r>
              <a:rPr kumimoji="1" lang="zh-Hans" altLang="en-US" dirty="0">
                <a:sym typeface="Wingdings" pitchFamily="2" charset="2"/>
              </a:rPr>
              <a:t>：（</a:t>
            </a:r>
            <a:r>
              <a:rPr kumimoji="1" lang="en-US" altLang="zh-Hans" dirty="0">
                <a:sym typeface="Wingdings" pitchFamily="2" charset="2"/>
              </a:rPr>
              <a:t>/proc</a:t>
            </a:r>
            <a:r>
              <a:rPr kumimoji="1" lang="zh-CN" altLang="en-US" dirty="0">
                <a:sym typeface="Wingdings" pitchFamily="2" charset="2"/>
              </a:rPr>
              <a:t>文件系统</a:t>
            </a:r>
            <a:r>
              <a:rPr kumimoji="1" lang="zh-Hans" altLang="en-US" dirty="0">
                <a:sym typeface="Wingdings" pitchFamily="2" charset="2"/>
              </a:rPr>
              <a:t>）</a:t>
            </a: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系统：</a:t>
            </a:r>
            <a:endParaRPr kumimoji="1"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en-US" altLang="zh-CN" dirty="0" err="1"/>
              <a:t>uname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-a</a:t>
            </a:r>
            <a:r>
              <a:rPr kumimoji="1" lang="zh-Hans" altLang="en-US" dirty="0"/>
              <a:t>、；</a:t>
            </a:r>
            <a:r>
              <a:rPr kumimoji="1" lang="en-US" altLang="zh-Hans" dirty="0" err="1"/>
              <a:t>lsb_release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-a</a:t>
            </a:r>
            <a:r>
              <a:rPr kumimoji="1" lang="zh-Hans" altLang="en-US" dirty="0"/>
              <a:t>（</a:t>
            </a:r>
            <a:r>
              <a:rPr kumimoji="1" lang="zh-CN" altLang="en-US" dirty="0"/>
              <a:t>查看发行版本</a:t>
            </a:r>
            <a:r>
              <a:rPr kumimoji="1" lang="zh-Hans" altLang="en-US" dirty="0"/>
              <a:t>）、</a:t>
            </a:r>
            <a:r>
              <a:rPr kumimoji="1" lang="en-US" altLang="zh-Hans" dirty="0"/>
              <a:t>cat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/</a:t>
            </a:r>
            <a:r>
              <a:rPr kumimoji="1" lang="en-US" altLang="zh-Hans" dirty="0" err="1"/>
              <a:t>etc</a:t>
            </a:r>
            <a:r>
              <a:rPr kumimoji="1" lang="en-US" altLang="zh-Hans" dirty="0"/>
              <a:t>/issue</a:t>
            </a: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CPU</a:t>
            </a:r>
            <a:r>
              <a:rPr kumimoji="1" lang="zh-Hans" altLang="en-US" dirty="0"/>
              <a:t>：</a:t>
            </a:r>
            <a:endParaRPr kumimoji="1" lang="en-US" altLang="zh-Han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en-US" altLang="zh-Hans" dirty="0"/>
              <a:t>cat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/proc/</a:t>
            </a:r>
            <a:r>
              <a:rPr kumimoji="1" lang="en-US" altLang="zh-Hans" dirty="0" err="1"/>
              <a:t>cpuinfo</a:t>
            </a:r>
            <a:r>
              <a:rPr kumimoji="1" lang="zh-Hans" altLang="en-US" dirty="0"/>
              <a:t>（</a:t>
            </a:r>
            <a:r>
              <a:rPr kumimoji="1" lang="zh-CN" altLang="en-US" dirty="0"/>
              <a:t>型号、主频、几颗几核</a:t>
            </a:r>
            <a:r>
              <a:rPr kumimoji="1" lang="zh-Hans" altLang="en-US" dirty="0"/>
              <a:t>）</a:t>
            </a:r>
            <a:endParaRPr kumimoji="1" lang="en-US" altLang="zh-Han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内存：</a:t>
            </a:r>
            <a:endParaRPr kumimoji="1"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en-US" altLang="zh-Hans" dirty="0"/>
              <a:t>cat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/proc/</a:t>
            </a:r>
            <a:r>
              <a:rPr kumimoji="1" lang="en-US" altLang="zh-Hans" dirty="0" err="1"/>
              <a:t>meminfo</a:t>
            </a:r>
            <a:endParaRPr kumimoji="1" lang="en-US" altLang="zh-Han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en-US" altLang="zh-Hans" dirty="0"/>
              <a:t>free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-m</a:t>
            </a:r>
            <a:r>
              <a:rPr kumimoji="1" lang="zh-Hans" altLang="en-US" dirty="0"/>
              <a:t>，</a:t>
            </a:r>
            <a:r>
              <a:rPr kumimoji="1" lang="zh-CN" altLang="en-US" dirty="0"/>
              <a:t>查看内存使用情况（包括</a:t>
            </a:r>
            <a:r>
              <a:rPr kumimoji="1" lang="en-US" altLang="zh-CN" dirty="0"/>
              <a:t>swap</a:t>
            </a:r>
            <a:r>
              <a:rPr kumimoji="1" lang="zh-CN" altLang="en-US" dirty="0"/>
              <a:t>分区）</a:t>
            </a: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硬盘：</a:t>
            </a:r>
            <a:endParaRPr kumimoji="1" lang="en-US" altLang="zh-Han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en-US" altLang="zh-Hans" dirty="0" err="1"/>
              <a:t>df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-</a:t>
            </a:r>
            <a:r>
              <a:rPr kumimoji="1" lang="en-US" altLang="zh-Hans" dirty="0" err="1"/>
              <a:t>lh</a:t>
            </a:r>
            <a:r>
              <a:rPr kumimoji="1" lang="zh-Hans" altLang="en-US" dirty="0"/>
              <a:t> ，</a:t>
            </a:r>
            <a:r>
              <a:rPr kumimoji="1" lang="zh-CN" altLang="en-US" dirty="0"/>
              <a:t>查看磁盘使用情况</a:t>
            </a:r>
            <a:endParaRPr kumimoji="1"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en-US" altLang="zh-CN" dirty="0" err="1"/>
              <a:t>fdisk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-l</a:t>
            </a:r>
            <a:r>
              <a:rPr kumimoji="1" lang="zh-Hans" altLang="en-US" dirty="0"/>
              <a:t>，</a:t>
            </a:r>
            <a:r>
              <a:rPr kumimoji="1" lang="zh-CN" altLang="en-US" dirty="0"/>
              <a:t>查看</a:t>
            </a:r>
            <a:r>
              <a:rPr kumimoji="1" lang="zh-CN" altLang="en-US"/>
              <a:t>磁盘及分区信息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865464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6551" y="1196752"/>
            <a:ext cx="1822450" cy="1822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" y="8894"/>
            <a:ext cx="4621213" cy="6596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5" name="组合 44"/>
          <p:cNvGrpSpPr/>
          <p:nvPr/>
        </p:nvGrpSpPr>
        <p:grpSpPr>
          <a:xfrm>
            <a:off x="7916827" y="4483162"/>
            <a:ext cx="4301440" cy="2276522"/>
            <a:chOff x="5917425" y="3435846"/>
            <a:chExt cx="3226575" cy="1707654"/>
          </a:xfrm>
        </p:grpSpPr>
        <p:pic>
          <p:nvPicPr>
            <p:cNvPr id="46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7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35" name="TextBox 45"/>
          <p:cNvSpPr txBox="1"/>
          <p:nvPr/>
        </p:nvSpPr>
        <p:spPr>
          <a:xfrm>
            <a:off x="630920" y="3292684"/>
            <a:ext cx="2730363" cy="163121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10000" dirty="0">
                <a:solidFill>
                  <a:schemeClr val="bg2"/>
                </a:solidFill>
                <a:latin typeface="Impact" pitchFamily="34" charset="0"/>
                <a:ea typeface="微软雅黑" panose="020B0503020204020204" pitchFamily="34" charset="-122"/>
              </a:rPr>
              <a:t>PART</a:t>
            </a:r>
          </a:p>
        </p:txBody>
      </p:sp>
      <p:sp>
        <p:nvSpPr>
          <p:cNvPr id="36" name="Rectangle 49"/>
          <p:cNvSpPr/>
          <p:nvPr/>
        </p:nvSpPr>
        <p:spPr>
          <a:xfrm>
            <a:off x="6961683" y="3068960"/>
            <a:ext cx="3888432" cy="58477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lvl="1" algn="ctr"/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任务作业</a:t>
            </a:r>
            <a:endParaRPr lang="en-US" altLang="zh-CN" sz="3200" b="1" dirty="0">
              <a:solidFill>
                <a:schemeClr val="accent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8" name="Straight Connector 2"/>
          <p:cNvCxnSpPr/>
          <p:nvPr/>
        </p:nvCxnSpPr>
        <p:spPr>
          <a:xfrm>
            <a:off x="7969795" y="3645024"/>
            <a:ext cx="2160240" cy="0"/>
          </a:xfrm>
          <a:prstGeom prst="line">
            <a:avLst/>
          </a:prstGeom>
          <a:ln w="9525">
            <a:solidFill>
              <a:srgbClr val="2F5EB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KSO_Shape"/>
          <p:cNvSpPr>
            <a:spLocks/>
          </p:cNvSpPr>
          <p:nvPr/>
        </p:nvSpPr>
        <p:spPr bwMode="auto">
          <a:xfrm>
            <a:off x="8569155" y="1703441"/>
            <a:ext cx="817242" cy="809071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18" name="矩形 17"/>
          <p:cNvSpPr/>
          <p:nvPr/>
        </p:nvSpPr>
        <p:spPr>
          <a:xfrm flipH="1">
            <a:off x="-3" y="6525344"/>
            <a:ext cx="12195177" cy="3605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flipH="1">
            <a:off x="-4" y="6596410"/>
            <a:ext cx="12195177" cy="2889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340422" y="869609"/>
            <a:ext cx="148092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30000" dirty="0">
                <a:solidFill>
                  <a:schemeClr val="bg2"/>
                </a:solidFill>
                <a:latin typeface="Impact" pitchFamily="34" charset="0"/>
              </a:rPr>
              <a:t>4</a:t>
            </a:r>
            <a:endParaRPr lang="zh-CN" altLang="en-US" sz="30000" dirty="0">
              <a:solidFill>
                <a:schemeClr val="bg2"/>
              </a:solidFill>
              <a:latin typeface="Impact" pitchFamily="34" charset="0"/>
            </a:endParaRPr>
          </a:p>
        </p:txBody>
      </p:sp>
      <p:sp>
        <p:nvSpPr>
          <p:cNvPr id="25" name="矩形 5">
            <a:extLst>
              <a:ext uri="{FF2B5EF4-FFF2-40B4-BE49-F238E27FC236}">
                <a16:creationId xmlns:a16="http://schemas.microsoft.com/office/drawing/2014/main" id="{6027925C-8E7E-BE4E-92C3-89129260B23D}"/>
              </a:ext>
            </a:extLst>
          </p:cNvPr>
          <p:cNvSpPr/>
          <p:nvPr/>
        </p:nvSpPr>
        <p:spPr>
          <a:xfrm>
            <a:off x="9976569" y="6493142"/>
            <a:ext cx="1018294" cy="111815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F3532B86-970F-2F4B-A862-4537C958290F}"/>
              </a:ext>
            </a:extLst>
          </p:cNvPr>
          <p:cNvSpPr/>
          <p:nvPr/>
        </p:nvSpPr>
        <p:spPr>
          <a:xfrm>
            <a:off x="10067547" y="6493142"/>
            <a:ext cx="107060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Rectangle 4">
            <a:extLst>
              <a:ext uri="{FF2B5EF4-FFF2-40B4-BE49-F238E27FC236}">
                <a16:creationId xmlns:a16="http://schemas.microsoft.com/office/drawing/2014/main" id="{208CE189-95F7-2C46-9776-C0ACAAE909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02043" y="6493142"/>
            <a:ext cx="79282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Han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07</a:t>
            </a:r>
            <a:endParaRPr lang="zh-CN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4891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001.pptx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自定义 606">
      <a:dk1>
        <a:sysClr val="windowText" lastClr="000000"/>
      </a:dk1>
      <a:lt1>
        <a:sysClr val="window" lastClr="FFFFFF"/>
      </a:lt1>
      <a:dk2>
        <a:srgbClr val="2875C0"/>
      </a:dk2>
      <a:lt2>
        <a:srgbClr val="E7E6E6"/>
      </a:lt2>
      <a:accent1>
        <a:srgbClr val="06064C"/>
      </a:accent1>
      <a:accent2>
        <a:srgbClr val="2875C0"/>
      </a:accent2>
      <a:accent3>
        <a:srgbClr val="06064C"/>
      </a:accent3>
      <a:accent4>
        <a:srgbClr val="2875C0"/>
      </a:accent4>
      <a:accent5>
        <a:srgbClr val="06064C"/>
      </a:accent5>
      <a:accent6>
        <a:srgbClr val="2875C0"/>
      </a:accent6>
      <a:hlink>
        <a:srgbClr val="06064C"/>
      </a:hlink>
      <a:folHlink>
        <a:srgbClr val="2875C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998</Words>
  <Application>Microsoft Macintosh PowerPoint</Application>
  <PresentationFormat>自定义</PresentationFormat>
  <Paragraphs>110</Paragraphs>
  <Slides>11</Slides>
  <Notes>11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5" baseType="lpstr">
      <vt:lpstr>方正大黑简体</vt:lpstr>
      <vt:lpstr>方正兰亭超细黑简体</vt:lpstr>
      <vt:lpstr>方正兰亭黑简体</vt:lpstr>
      <vt:lpstr>宋体</vt:lpstr>
      <vt:lpstr>微软雅黑</vt:lpstr>
      <vt:lpstr>LilyUPC</vt:lpstr>
      <vt:lpstr>Arial</vt:lpstr>
      <vt:lpstr>Calibri</vt:lpstr>
      <vt:lpstr>Calibri Light</vt:lpstr>
      <vt:lpstr>Impact</vt:lpstr>
      <vt:lpstr>Impact MT Std</vt:lpstr>
      <vt:lpstr>Wingdings</vt:lpstr>
      <vt:lpstr>Office 主题​​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001.pptx</dc:title>
  <dc:creator/>
  <cp:lastModifiedBy/>
  <cp:revision>1</cp:revision>
  <dcterms:created xsi:type="dcterms:W3CDTF">2016-11-25T04:42:30Z</dcterms:created>
  <dcterms:modified xsi:type="dcterms:W3CDTF">2018-08-16T12:11:43Z</dcterms:modified>
</cp:coreProperties>
</file>

<file path=docProps/thumbnail.jpeg>
</file>